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326" r:id="rId3"/>
    <p:sldId id="265" r:id="rId4"/>
    <p:sldId id="355" r:id="rId5"/>
    <p:sldId id="405" r:id="rId6"/>
    <p:sldId id="496" r:id="rId7"/>
    <p:sldId id="468" r:id="rId8"/>
    <p:sldId id="357" r:id="rId9"/>
    <p:sldId id="365" r:id="rId10"/>
    <p:sldId id="408" r:id="rId11"/>
    <p:sldId id="410" r:id="rId12"/>
    <p:sldId id="409" r:id="rId13"/>
    <p:sldId id="346" r:id="rId14"/>
    <p:sldId id="354" r:id="rId15"/>
    <p:sldId id="352" r:id="rId16"/>
    <p:sldId id="351" r:id="rId17"/>
    <p:sldId id="347" r:id="rId18"/>
    <p:sldId id="348" r:id="rId19"/>
    <p:sldId id="353" r:id="rId20"/>
    <p:sldId id="470" r:id="rId21"/>
    <p:sldId id="497" r:id="rId22"/>
    <p:sldId id="349" r:id="rId23"/>
    <p:sldId id="361" r:id="rId24"/>
    <p:sldId id="362" r:id="rId25"/>
    <p:sldId id="327" r:id="rId26"/>
    <p:sldId id="358" r:id="rId27"/>
    <p:sldId id="350" r:id="rId28"/>
    <p:sldId id="328" r:id="rId29"/>
    <p:sldId id="363" r:id="rId30"/>
    <p:sldId id="302" r:id="rId31"/>
    <p:sldId id="275" r:id="rId32"/>
    <p:sldId id="332" r:id="rId33"/>
    <p:sldId id="331" r:id="rId34"/>
    <p:sldId id="334" r:id="rId35"/>
    <p:sldId id="330" r:id="rId36"/>
    <p:sldId id="333" r:id="rId37"/>
    <p:sldId id="339" r:id="rId38"/>
    <p:sldId id="336" r:id="rId39"/>
    <p:sldId id="342" r:id="rId40"/>
    <p:sldId id="341" r:id="rId41"/>
    <p:sldId id="335" r:id="rId42"/>
    <p:sldId id="338" r:id="rId43"/>
    <p:sldId id="340" r:id="rId44"/>
    <p:sldId id="344" r:id="rId45"/>
    <p:sldId id="343" r:id="rId46"/>
    <p:sldId id="407" r:id="rId47"/>
    <p:sldId id="406" r:id="rId48"/>
    <p:sldId id="345" r:id="rId49"/>
    <p:sldId id="364" r:id="rId5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9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101" d="100"/>
          <a:sy n="101" d="100"/>
        </p:scale>
        <p:origin x="150" y="264"/>
      </p:cViewPr>
      <p:guideLst>
        <p:guide pos="840"/>
        <p:guide orient="horz" pos="913"/>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29.09.2025</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29.09.2025</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2693644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425716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709082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510278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126723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3260747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76195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1556308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3957581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3639188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1580997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987720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758939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488143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509594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4154979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101286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4094873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306051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4028245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3591328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471535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71647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1964344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1059458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2927241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175726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2557868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204136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426535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892734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667205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2246675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42</a:t>
            </a:fld>
            <a:endParaRPr lang="cs-CZ"/>
          </a:p>
        </p:txBody>
      </p:sp>
    </p:spTree>
    <p:extLst>
      <p:ext uri="{BB962C8B-B14F-4D97-AF65-F5344CB8AC3E}">
        <p14:creationId xmlns:p14="http://schemas.microsoft.com/office/powerpoint/2010/main" val="935606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616277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44</a:t>
            </a:fld>
            <a:endParaRPr lang="cs-CZ"/>
          </a:p>
        </p:txBody>
      </p:sp>
    </p:spTree>
    <p:extLst>
      <p:ext uri="{BB962C8B-B14F-4D97-AF65-F5344CB8AC3E}">
        <p14:creationId xmlns:p14="http://schemas.microsoft.com/office/powerpoint/2010/main" val="4129259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45</a:t>
            </a:fld>
            <a:endParaRPr lang="cs-CZ"/>
          </a:p>
        </p:txBody>
      </p:sp>
    </p:spTree>
    <p:extLst>
      <p:ext uri="{BB962C8B-B14F-4D97-AF65-F5344CB8AC3E}">
        <p14:creationId xmlns:p14="http://schemas.microsoft.com/office/powerpoint/2010/main" val="1987475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46</a:t>
            </a:fld>
            <a:endParaRPr lang="cs-CZ"/>
          </a:p>
        </p:txBody>
      </p:sp>
    </p:spTree>
    <p:extLst>
      <p:ext uri="{BB962C8B-B14F-4D97-AF65-F5344CB8AC3E}">
        <p14:creationId xmlns:p14="http://schemas.microsoft.com/office/powerpoint/2010/main" val="1033312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47</a:t>
            </a:fld>
            <a:endParaRPr lang="cs-CZ"/>
          </a:p>
        </p:txBody>
      </p:sp>
    </p:spTree>
    <p:extLst>
      <p:ext uri="{BB962C8B-B14F-4D97-AF65-F5344CB8AC3E}">
        <p14:creationId xmlns:p14="http://schemas.microsoft.com/office/powerpoint/2010/main" val="25749037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48</a:t>
            </a:fld>
            <a:endParaRPr lang="cs-CZ"/>
          </a:p>
        </p:txBody>
      </p:sp>
    </p:spTree>
    <p:extLst>
      <p:ext uri="{BB962C8B-B14F-4D97-AF65-F5344CB8AC3E}">
        <p14:creationId xmlns:p14="http://schemas.microsoft.com/office/powerpoint/2010/main" val="3036112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49</a:t>
            </a:fld>
            <a:endParaRPr lang="cs-CZ"/>
          </a:p>
        </p:txBody>
      </p:sp>
    </p:spTree>
    <p:extLst>
      <p:ext uri="{BB962C8B-B14F-4D97-AF65-F5344CB8AC3E}">
        <p14:creationId xmlns:p14="http://schemas.microsoft.com/office/powerpoint/2010/main" val="141470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3969904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894912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4243370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100571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4122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hyperlink" Target="https://science.ebird.org/en/status-and-trends/abundance-animation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9.gif"/></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etrkeil/Spatial-Ecology-and-Macroecolog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mailto:tietje@fzp.czu.cz" TargetMode="External"/><Relationship Id="rId3" Type="http://schemas.openxmlformats.org/officeDocument/2006/relationships/hyperlink" Target="mailto:keil@fzp.czu.cz" TargetMode="External"/><Relationship Id="rId7" Type="http://schemas.openxmlformats.org/officeDocument/2006/relationships/hyperlink" Target="mailto:gabriele.midolo@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mailto:ulicncy@fld.czu.cz" TargetMode="External"/><Relationship Id="rId5" Type="http://schemas.openxmlformats.org/officeDocument/2006/relationships/hyperlink" Target="mailto:soria_gonzalez@fzp.czu.cz" TargetMode="External"/><Relationship Id="rId4" Type="http://schemas.openxmlformats.org/officeDocument/2006/relationships/hyperlink" Target="mailto:grattarola@fzp.czu.cz" TargetMode="External"/><Relationship Id="rId9" Type="http://schemas.openxmlformats.org/officeDocument/2006/relationships/hyperlink" Target="mailto:padulosi@fzp.czu.cz"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jpeg"/></Relationships>
</file>

<file path=ppt/slides/_rels/slide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emf"/><Relationship Id="rId4" Type="http://schemas.openxmlformats.org/officeDocument/2006/relationships/image" Target="../media/image79.jpeg"/></Relationships>
</file>

<file path=ppt/slides/_rels/slide4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42.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7.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79.jpeg"/></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44.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87.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jpeg"/><Relationship Id="rId4" Type="http://schemas.openxmlformats.org/officeDocument/2006/relationships/image" Target="../media/image92.jpeg"/></Relationships>
</file>

<file path=ppt/slides/_rels/slide4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4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90.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petrkeil.github.i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jpeg"/><Relationship Id="rId7" Type="http://schemas.openxmlformats.org/officeDocument/2006/relationships/image" Target="../media/image23.jpeg"/><Relationship Id="rId12"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4.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8.jpe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9932412" cy="1817877"/>
          </a:xfrm>
        </p:spPr>
        <p:txBody>
          <a:bodyPr>
            <a:normAutofit/>
          </a:bodyPr>
          <a:lstStyle/>
          <a:p>
            <a:r>
              <a:rPr lang="en-US" sz="2800" b="1" dirty="0"/>
              <a:t>Spatial Ecology and Macroecology, </a:t>
            </a:r>
            <a:r>
              <a:rPr lang="en-US" sz="2800" b="1"/>
              <a:t>Winter 2024/2025</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2" y="2628265"/>
            <a:ext cx="9837163" cy="818523"/>
          </a:xfrm>
        </p:spPr>
        <p:txBody>
          <a:bodyPr>
            <a:normAutofit fontScale="92500" lnSpcReduction="10000"/>
          </a:bodyPr>
          <a:lstStyle/>
          <a:p>
            <a:r>
              <a:rPr lang="en-US" sz="2400" dirty="0"/>
              <a:t>Lectures: </a:t>
            </a:r>
            <a:r>
              <a:rPr lang="en-US" sz="2400" b="1" dirty="0"/>
              <a:t>Petr Keil</a:t>
            </a:r>
            <a:r>
              <a:rPr lang="en-US" sz="2400" dirty="0"/>
              <a:t>, Elisa </a:t>
            </a:r>
            <a:r>
              <a:rPr lang="en-US" sz="2400" dirty="0" err="1"/>
              <a:t>Padulosi</a:t>
            </a:r>
            <a:r>
              <a:rPr lang="en-US" sz="2400" dirty="0"/>
              <a:t>, Melanie Tietje, Carmen Soria</a:t>
            </a:r>
          </a:p>
          <a:p>
            <a:r>
              <a:rPr lang="en-US" sz="2400" dirty="0"/>
              <a:t>Practices: Flo Grattarola, Carmen Soria, Gabri Midolo, Adam Uli</a:t>
            </a:r>
            <a:r>
              <a:rPr lang="cs-CZ" sz="2400" dirty="0" err="1"/>
              <a:t>čný</a:t>
            </a:r>
            <a:endParaRPr lang="en-US" sz="2400" dirty="0"/>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362" name="Picture 2" descr="Fakulta životního prostředí">
            <a:extLst>
              <a:ext uri="{FF2B5EF4-FFF2-40B4-BE49-F238E27FC236}">
                <a16:creationId xmlns:a16="http://schemas.microsoft.com/office/drawing/2014/main" id="{A24EC11D-4BAF-32A4-9DC2-CCA7720CBCD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33500" y="383268"/>
            <a:ext cx="2971800"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t>Do spatial ecology and macroecology even exist?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
        <p:nvSpPr>
          <p:cNvPr id="8" name="Content Placeholder 7">
            <a:extLst>
              <a:ext uri="{FF2B5EF4-FFF2-40B4-BE49-F238E27FC236}">
                <a16:creationId xmlns:a16="http://schemas.microsoft.com/office/drawing/2014/main" id="{D3DDB453-0AE6-6601-81AE-E11934C2962A}"/>
              </a:ext>
            </a:extLst>
          </p:cNvPr>
          <p:cNvSpPr>
            <a:spLocks noGrp="1"/>
          </p:cNvSpPr>
          <p:nvPr>
            <p:ph idx="1"/>
          </p:nvPr>
        </p:nvSpPr>
        <p:spPr>
          <a:xfrm>
            <a:off x="1343025" y="946163"/>
            <a:ext cx="8982075" cy="5265794"/>
          </a:xfrm>
        </p:spPr>
        <p:txBody>
          <a:bodyPr>
            <a:normAutofit/>
          </a:bodyPr>
          <a:lstStyle/>
          <a:p>
            <a:pPr>
              <a:lnSpc>
                <a:spcPct val="120000"/>
              </a:lnSpc>
              <a:spcBef>
                <a:spcPts val="0"/>
              </a:spcBef>
              <a:spcAft>
                <a:spcPts val="600"/>
              </a:spcAft>
            </a:pPr>
            <a:r>
              <a:rPr lang="en-US" b="1" dirty="0"/>
              <a:t>Best literature:</a:t>
            </a:r>
          </a:p>
          <a:p>
            <a:pPr marL="342900" indent="-342900">
              <a:lnSpc>
                <a:spcPct val="120000"/>
              </a:lnSpc>
              <a:spcBef>
                <a:spcPts val="0"/>
              </a:spcBef>
              <a:spcAft>
                <a:spcPts val="600"/>
              </a:spcAft>
              <a:buFont typeface="Arial" panose="020B0604020202020204" pitchFamily="34" charset="0"/>
              <a:buChar char="•"/>
            </a:pPr>
            <a:r>
              <a:rPr lang="en-US" dirty="0"/>
              <a:t>No book that has it all; most literature in English, none in Czech as far as I know</a:t>
            </a:r>
          </a:p>
          <a:p>
            <a:pPr marL="342900" indent="-342900">
              <a:lnSpc>
                <a:spcPct val="120000"/>
              </a:lnSpc>
              <a:spcBef>
                <a:spcPts val="0"/>
              </a:spcBef>
              <a:spcAft>
                <a:spcPts val="600"/>
              </a:spcAft>
              <a:buFont typeface="Arial" panose="020B0604020202020204" pitchFamily="34" charset="0"/>
              <a:buChar char="•"/>
            </a:pPr>
            <a:r>
              <a:rPr lang="en-US" dirty="0" err="1"/>
              <a:t>Lomolino</a:t>
            </a:r>
            <a:r>
              <a:rPr lang="en-US" dirty="0"/>
              <a:t> et al. – Biogeography</a:t>
            </a:r>
            <a:endParaRPr lang="cs-CZ" dirty="0"/>
          </a:p>
          <a:p>
            <a:pPr marL="342900" indent="-342900">
              <a:lnSpc>
                <a:spcPct val="120000"/>
              </a:lnSpc>
              <a:spcBef>
                <a:spcPts val="0"/>
              </a:spcBef>
              <a:spcAft>
                <a:spcPts val="600"/>
              </a:spcAft>
              <a:buFont typeface="Arial" panose="020B0604020202020204" pitchFamily="34" charset="0"/>
              <a:buChar char="•"/>
            </a:pPr>
            <a:r>
              <a:rPr lang="cs-CZ" dirty="0" err="1"/>
              <a:t>Ladle</a:t>
            </a:r>
            <a:r>
              <a:rPr lang="cs-CZ" dirty="0"/>
              <a:t> </a:t>
            </a:r>
            <a:r>
              <a:rPr lang="en-US" dirty="0"/>
              <a:t>&amp; Whittaker – Conservation </a:t>
            </a:r>
            <a:r>
              <a:rPr lang="en-US" dirty="0" err="1"/>
              <a:t>Biogeograpy</a:t>
            </a:r>
            <a:endParaRPr lang="en-US" dirty="0"/>
          </a:p>
          <a:p>
            <a:pPr marL="342900" indent="-342900">
              <a:lnSpc>
                <a:spcPct val="120000"/>
              </a:lnSpc>
              <a:spcBef>
                <a:spcPts val="0"/>
              </a:spcBef>
              <a:spcAft>
                <a:spcPts val="600"/>
              </a:spcAft>
              <a:buFont typeface="Arial" panose="020B0604020202020204" pitchFamily="34" charset="0"/>
              <a:buChar char="•"/>
            </a:pPr>
            <a:r>
              <a:rPr lang="en-US" dirty="0"/>
              <a:t>Brown – Macroecology</a:t>
            </a:r>
          </a:p>
          <a:p>
            <a:pPr marL="342900" indent="-342900">
              <a:lnSpc>
                <a:spcPct val="120000"/>
              </a:lnSpc>
              <a:spcBef>
                <a:spcPts val="0"/>
              </a:spcBef>
              <a:spcAft>
                <a:spcPts val="600"/>
              </a:spcAft>
              <a:buFont typeface="Arial" panose="020B0604020202020204" pitchFamily="34" charset="0"/>
              <a:buChar char="•"/>
            </a:pPr>
            <a:r>
              <a:rPr lang="en-US" dirty="0" err="1"/>
              <a:t>Mittlebach</a:t>
            </a:r>
            <a:r>
              <a:rPr lang="en-US" dirty="0"/>
              <a:t> &amp; McGill – Community Ecology</a:t>
            </a:r>
          </a:p>
          <a:p>
            <a:pPr marL="342900" indent="-342900">
              <a:lnSpc>
                <a:spcPct val="120000"/>
              </a:lnSpc>
              <a:spcBef>
                <a:spcPts val="0"/>
              </a:spcBef>
              <a:spcAft>
                <a:spcPts val="600"/>
              </a:spcAft>
              <a:buFont typeface="Arial" panose="020B0604020202020204" pitchFamily="34" charset="0"/>
              <a:buChar char="•"/>
            </a:pPr>
            <a:r>
              <a:rPr lang="en-US" dirty="0"/>
              <a:t>Macdonald – Biodiversity Conservation</a:t>
            </a:r>
          </a:p>
          <a:p>
            <a:pPr marL="342900" indent="-342900">
              <a:lnSpc>
                <a:spcPct val="120000"/>
              </a:lnSpc>
              <a:spcBef>
                <a:spcPts val="0"/>
              </a:spcBef>
              <a:spcAft>
                <a:spcPts val="600"/>
              </a:spcAft>
              <a:buFont typeface="Arial" panose="020B0604020202020204" pitchFamily="34" charset="0"/>
              <a:buChar char="•"/>
            </a:pPr>
            <a:r>
              <a:rPr lang="en-US" dirty="0" err="1"/>
              <a:t>Begon</a:t>
            </a:r>
            <a:r>
              <a:rPr lang="en-US" dirty="0"/>
              <a:t> – Z</a:t>
            </a:r>
            <a:r>
              <a:rPr lang="cs-CZ" dirty="0" err="1"/>
              <a:t>áklady</a:t>
            </a:r>
            <a:r>
              <a:rPr lang="cs-CZ" dirty="0"/>
              <a:t> ekologie</a:t>
            </a:r>
            <a:r>
              <a:rPr lang="en-US" dirty="0"/>
              <a:t> (in Czech)</a:t>
            </a:r>
            <a:r>
              <a:rPr lang="cs-CZ" dirty="0"/>
              <a:t>, </a:t>
            </a:r>
            <a:r>
              <a:rPr lang="en-US" dirty="0" err="1"/>
              <a:t>i.e</a:t>
            </a:r>
            <a:r>
              <a:rPr lang="cs-CZ" dirty="0"/>
              <a:t>. </a:t>
            </a:r>
            <a:r>
              <a:rPr lang="en-US" dirty="0"/>
              <a:t>chapter </a:t>
            </a:r>
            <a:r>
              <a:rPr lang="cs-CZ" dirty="0"/>
              <a:t>10</a:t>
            </a:r>
            <a:r>
              <a:rPr lang="en-US" dirty="0"/>
              <a:t>	</a:t>
            </a:r>
            <a:endParaRPr lang="cs-CZ" dirty="0"/>
          </a:p>
          <a:p>
            <a:pPr marL="342900" indent="-342900">
              <a:lnSpc>
                <a:spcPct val="120000"/>
              </a:lnSpc>
              <a:spcBef>
                <a:spcPts val="0"/>
              </a:spcBef>
              <a:spcAft>
                <a:spcPts val="600"/>
              </a:spcAft>
              <a:buFont typeface="Arial" panose="020B0604020202020204" pitchFamily="34" charset="0"/>
              <a:buChar char="•"/>
            </a:pPr>
            <a:r>
              <a:rPr lang="en-US" dirty="0"/>
              <a:t>Storch – </a:t>
            </a:r>
            <a:r>
              <a:rPr lang="cs-CZ" dirty="0"/>
              <a:t>Úvod do současné ekologie</a:t>
            </a:r>
            <a:endParaRPr lang="en-US" dirty="0"/>
          </a:p>
          <a:p>
            <a:endParaRPr lang="en-US" dirty="0"/>
          </a:p>
        </p:txBody>
      </p:sp>
    </p:spTree>
    <p:extLst>
      <p:ext uri="{BB962C8B-B14F-4D97-AF65-F5344CB8AC3E}">
        <p14:creationId xmlns:p14="http://schemas.microsoft.com/office/powerpoint/2010/main" val="3972240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cs-CZ" dirty="0" err="1"/>
              <a:t>Societies</a:t>
            </a:r>
            <a:r>
              <a:rPr lang="cs-CZ" dirty="0"/>
              <a:t>, </a:t>
            </a:r>
            <a:r>
              <a:rPr lang="cs-CZ" dirty="0" err="1"/>
              <a:t>journals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2052" name="Picture 4" descr="The International Biogeography Society Logo">
            <a:extLst>
              <a:ext uri="{FF2B5EF4-FFF2-40B4-BE49-F238E27FC236}">
                <a16:creationId xmlns:a16="http://schemas.microsoft.com/office/drawing/2014/main" id="{1FCC3E01-DBB2-1D2A-99D1-A116AD1A9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789709"/>
            <a:ext cx="35623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cography">
            <a:extLst>
              <a:ext uri="{FF2B5EF4-FFF2-40B4-BE49-F238E27FC236}">
                <a16:creationId xmlns:a16="http://schemas.microsoft.com/office/drawing/2014/main" id="{FE1DE302-6F07-1213-4222-7589202E6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812166"/>
            <a:ext cx="6622854" cy="854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lobal Ecology and Biogeography">
            <a:extLst>
              <a:ext uri="{FF2B5EF4-FFF2-40B4-BE49-F238E27FC236}">
                <a16:creationId xmlns:a16="http://schemas.microsoft.com/office/drawing/2014/main" id="{2B1A2562-9B92-0BC0-1C7E-69B7FCBE3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2860964"/>
            <a:ext cx="571500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nal of Biogeography">
            <a:extLst>
              <a:ext uri="{FF2B5EF4-FFF2-40B4-BE49-F238E27FC236}">
                <a16:creationId xmlns:a16="http://schemas.microsoft.com/office/drawing/2014/main" id="{2720712A-7FEB-4B5C-CEC9-C68BF2F11D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0" y="3741340"/>
            <a:ext cx="5715000" cy="82993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iversity and Distributions">
            <a:extLst>
              <a:ext uri="{FF2B5EF4-FFF2-40B4-BE49-F238E27FC236}">
                <a16:creationId xmlns:a16="http://schemas.microsoft.com/office/drawing/2014/main" id="{01D7E29B-19F9-AFC7-BEBB-EB7479DB5A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3500" y="4740155"/>
            <a:ext cx="5715000" cy="73342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Volume 8 Issue 9">
            <a:extLst>
              <a:ext uri="{FF2B5EF4-FFF2-40B4-BE49-F238E27FC236}">
                <a16:creationId xmlns:a16="http://schemas.microsoft.com/office/drawing/2014/main" id="{B997CC18-FB90-0FFA-E39F-22DDE2E47D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1937" y="1551709"/>
            <a:ext cx="2053936" cy="272613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Global Change Biology">
            <a:extLst>
              <a:ext uri="{FF2B5EF4-FFF2-40B4-BE49-F238E27FC236}">
                <a16:creationId xmlns:a16="http://schemas.microsoft.com/office/drawing/2014/main" id="{233A7D8C-9A26-94B9-44D9-21435972D6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3500" y="5599290"/>
            <a:ext cx="5715000" cy="65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815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The </a:t>
            </a:r>
            <a:r>
              <a:rPr lang="en-US" b="1" u="sng" dirty="0">
                <a:solidFill>
                  <a:schemeClr val="bg1">
                    <a:lumMod val="85000"/>
                  </a:schemeClr>
                </a:solidFill>
              </a:rPr>
              <a:t>currencies</a:t>
            </a:r>
            <a:r>
              <a:rPr lang="en-US" dirty="0">
                <a:solidFill>
                  <a:schemeClr val="bg1">
                    <a:lumMod val="85000"/>
                  </a:schemeClr>
                </a:solidFill>
              </a:rPr>
              <a:t> of macroecology and spatial 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956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 name="Picture 8">
            <a:extLst>
              <a:ext uri="{FF2B5EF4-FFF2-40B4-BE49-F238E27FC236}">
                <a16:creationId xmlns:a16="http://schemas.microsoft.com/office/drawing/2014/main" id="{A2980398-30EC-75A8-A776-0A3521801B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500" y="1524000"/>
            <a:ext cx="3188259" cy="2288491"/>
          </a:xfrm>
          <a:prstGeom prst="rect">
            <a:avLst/>
          </a:prstGeom>
        </p:spPr>
      </p:pic>
      <p:pic>
        <p:nvPicPr>
          <p:cNvPr id="30" name="Picture 29">
            <a:extLst>
              <a:ext uri="{FF2B5EF4-FFF2-40B4-BE49-F238E27FC236}">
                <a16:creationId xmlns:a16="http://schemas.microsoft.com/office/drawing/2014/main" id="{EB8D66C2-45E9-F708-8B8F-D97B35353E50}"/>
              </a:ext>
            </a:extLst>
          </p:cNvPr>
          <p:cNvPicPr>
            <a:picLocks noChangeAspect="1"/>
          </p:cNvPicPr>
          <p:nvPr/>
        </p:nvPicPr>
        <p:blipFill>
          <a:blip r:embed="rId4"/>
          <a:stretch>
            <a:fillRect/>
          </a:stretch>
        </p:blipFill>
        <p:spPr>
          <a:xfrm>
            <a:off x="5103113" y="1524000"/>
            <a:ext cx="4345687" cy="4702374"/>
          </a:xfrm>
          <a:prstGeom prst="rect">
            <a:avLst/>
          </a:prstGeom>
        </p:spPr>
      </p:pic>
      <p:sp>
        <p:nvSpPr>
          <p:cNvPr id="33" name="TextBox 32">
            <a:extLst>
              <a:ext uri="{FF2B5EF4-FFF2-40B4-BE49-F238E27FC236}">
                <a16:creationId xmlns:a16="http://schemas.microsoft.com/office/drawing/2014/main" id="{DF543356-5944-AAA5-8054-C0076A220015}"/>
              </a:ext>
            </a:extLst>
          </p:cNvPr>
          <p:cNvSpPr txBox="1"/>
          <p:nvPr/>
        </p:nvSpPr>
        <p:spPr>
          <a:xfrm>
            <a:off x="1944026" y="3812491"/>
            <a:ext cx="1967205" cy="369332"/>
          </a:xfrm>
          <a:prstGeom prst="rect">
            <a:avLst/>
          </a:prstGeom>
          <a:noFill/>
        </p:spPr>
        <p:txBody>
          <a:bodyPr wrap="none" rtlCol="0">
            <a:spAutoFit/>
          </a:bodyPr>
          <a:lstStyle/>
          <a:p>
            <a:r>
              <a:rPr lang="en-US" i="1" dirty="0"/>
              <a:t>Pulsatilla </a:t>
            </a:r>
            <a:r>
              <a:rPr lang="en-US" i="1" dirty="0" err="1"/>
              <a:t>vernalis</a:t>
            </a:r>
            <a:endParaRPr lang="en-US" i="1" dirty="0"/>
          </a:p>
        </p:txBody>
      </p:sp>
    </p:spTree>
    <p:extLst>
      <p:ext uri="{BB962C8B-B14F-4D97-AF65-F5344CB8AC3E}">
        <p14:creationId xmlns:p14="http://schemas.microsoft.com/office/powerpoint/2010/main" val="330043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44659"/>
            <a:ext cx="8802210" cy="646331"/>
          </a:xfrm>
          <a:prstGeom prst="rect">
            <a:avLst/>
          </a:prstGeom>
          <a:noFill/>
        </p:spPr>
        <p:txBody>
          <a:bodyPr wrap="square">
            <a:spAutoFit/>
          </a:bodyPr>
          <a:lstStyle/>
          <a:p>
            <a:r>
              <a:rPr lang="en-US" dirty="0"/>
              <a:t>Source: https://en.m.wikipedia.org/wiki/File:Hirundo_rustica.png</a:t>
            </a:r>
          </a:p>
          <a:p>
            <a:endParaRPr lang="en-US" dirty="0"/>
          </a:p>
        </p:txBody>
      </p:sp>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pic>
        <p:nvPicPr>
          <p:cNvPr id="10244" name="Picture 4">
            <a:extLst>
              <a:ext uri="{FF2B5EF4-FFF2-40B4-BE49-F238E27FC236}">
                <a16:creationId xmlns:a16="http://schemas.microsoft.com/office/drawing/2014/main" id="{E0762ABB-F30A-10EA-27F8-2A53BFFAF2E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09500" y="1829575"/>
            <a:ext cx="6862529" cy="355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888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59375"/>
            <a:ext cx="8802210" cy="369332"/>
          </a:xfrm>
          <a:prstGeom prst="rect">
            <a:avLst/>
          </a:prstGeom>
          <a:noFill/>
        </p:spPr>
        <p:txBody>
          <a:bodyPr wrap="square">
            <a:spAutoFit/>
          </a:bodyPr>
          <a:lstStyle/>
          <a:p>
            <a:r>
              <a:rPr lang="en-US" dirty="0"/>
              <a:t>Source: eBird (</a:t>
            </a:r>
            <a:r>
              <a:rPr lang="en-US" dirty="0">
                <a:hlinkClick r:id="rId3"/>
              </a:rPr>
              <a:t>https://science.ebird.org/en/status-and-trends/abundance-animations</a:t>
            </a:r>
            <a:r>
              <a:rPr lang="en-US" dirty="0"/>
              <a:t>)</a:t>
            </a:r>
          </a:p>
        </p:txBody>
      </p:sp>
      <p:pic>
        <p:nvPicPr>
          <p:cNvPr id="7170" name="Picture 2" descr="Map of the earth with colors ranging from yellow to dark blue indicated the abundance and movement patterns of Barn Swallow">
            <a:extLst>
              <a:ext uri="{FF2B5EF4-FFF2-40B4-BE49-F238E27FC236}">
                <a16:creationId xmlns:a16="http://schemas.microsoft.com/office/drawing/2014/main" id="{88587C33-F243-84C0-E5C1-B94542AE5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26889" y="906999"/>
            <a:ext cx="7404800" cy="49389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spTree>
    <p:extLst>
      <p:ext uri="{BB962C8B-B14F-4D97-AF65-F5344CB8AC3E}">
        <p14:creationId xmlns:p14="http://schemas.microsoft.com/office/powerpoint/2010/main" val="1979065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r>
              <a:rPr lang="en-US" dirty="0">
                <a:solidFill>
                  <a:schemeClr val="tx1"/>
                </a:solidFill>
              </a:rPr>
              <a:t> – </a:t>
            </a:r>
            <a:r>
              <a:rPr lang="en-US" b="1" dirty="0">
                <a:solidFill>
                  <a:schemeClr val="tx1"/>
                </a:solidFill>
              </a:rPr>
              <a:t>occupancy or presence/absence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BDCE4D05-DC3A-E28F-2517-ECACFE68E502}"/>
              </a:ext>
            </a:extLst>
          </p:cNvPr>
          <p:cNvPicPr>
            <a:picLocks noChangeAspect="1"/>
          </p:cNvPicPr>
          <p:nvPr/>
        </p:nvPicPr>
        <p:blipFill>
          <a:blip r:embed="rId3"/>
          <a:stretch>
            <a:fillRect/>
          </a:stretch>
        </p:blipFill>
        <p:spPr>
          <a:xfrm>
            <a:off x="4566461" y="1444687"/>
            <a:ext cx="6539503" cy="3703777"/>
          </a:xfrm>
          <a:prstGeom prst="rect">
            <a:avLst/>
          </a:prstGeom>
        </p:spPr>
      </p:pic>
      <p:pic>
        <p:nvPicPr>
          <p:cNvPr id="8" name="Picture 7">
            <a:extLst>
              <a:ext uri="{FF2B5EF4-FFF2-40B4-BE49-F238E27FC236}">
                <a16:creationId xmlns:a16="http://schemas.microsoft.com/office/drawing/2014/main" id="{A1A479F6-C976-EBA1-328B-839170D0AA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3500" y="1524000"/>
            <a:ext cx="2260919" cy="1505567"/>
          </a:xfrm>
          <a:prstGeom prst="rect">
            <a:avLst/>
          </a:prstGeom>
        </p:spPr>
      </p:pic>
      <p:sp>
        <p:nvSpPr>
          <p:cNvPr id="11" name="TextBox 10">
            <a:extLst>
              <a:ext uri="{FF2B5EF4-FFF2-40B4-BE49-F238E27FC236}">
                <a16:creationId xmlns:a16="http://schemas.microsoft.com/office/drawing/2014/main" id="{F115CF9F-56FA-CAC9-C95B-E3C0DB8FB8D8}"/>
              </a:ext>
            </a:extLst>
          </p:cNvPr>
          <p:cNvSpPr txBox="1"/>
          <p:nvPr/>
        </p:nvSpPr>
        <p:spPr>
          <a:xfrm>
            <a:off x="306280" y="6019631"/>
            <a:ext cx="6098958" cy="369332"/>
          </a:xfrm>
          <a:prstGeom prst="rect">
            <a:avLst/>
          </a:prstGeom>
          <a:noFill/>
        </p:spPr>
        <p:txBody>
          <a:bodyPr wrap="square">
            <a:spAutoFit/>
          </a:bodyPr>
          <a:lstStyle/>
          <a:p>
            <a:r>
              <a:rPr lang="en-US" dirty="0"/>
              <a:t>Bird atlases of the Czech Republic, </a:t>
            </a:r>
            <a:r>
              <a:rPr lang="en-US" dirty="0" err="1"/>
              <a:t>Šťastný</a:t>
            </a:r>
            <a:r>
              <a:rPr lang="en-US" dirty="0"/>
              <a:t>, </a:t>
            </a:r>
            <a:r>
              <a:rPr lang="en-US" dirty="0" err="1"/>
              <a:t>Bejček</a:t>
            </a:r>
            <a:r>
              <a:rPr lang="en-US" dirty="0"/>
              <a:t>, et al.</a:t>
            </a:r>
          </a:p>
        </p:txBody>
      </p:sp>
      <p:sp>
        <p:nvSpPr>
          <p:cNvPr id="12" name="TextBox 11">
            <a:extLst>
              <a:ext uri="{FF2B5EF4-FFF2-40B4-BE49-F238E27FC236}">
                <a16:creationId xmlns:a16="http://schemas.microsoft.com/office/drawing/2014/main" id="{BE7671C5-8E94-451C-87D7-5093FDDA7E45}"/>
              </a:ext>
            </a:extLst>
          </p:cNvPr>
          <p:cNvSpPr txBox="1"/>
          <p:nvPr/>
        </p:nvSpPr>
        <p:spPr>
          <a:xfrm>
            <a:off x="948159" y="3059668"/>
            <a:ext cx="3031599" cy="369332"/>
          </a:xfrm>
          <a:prstGeom prst="rect">
            <a:avLst/>
          </a:prstGeom>
          <a:noFill/>
        </p:spPr>
        <p:txBody>
          <a:bodyPr wrap="none" rtlCol="0">
            <a:spAutoFit/>
          </a:bodyPr>
          <a:lstStyle/>
          <a:p>
            <a:r>
              <a:rPr lang="en-US" i="1" dirty="0" err="1"/>
              <a:t>Chroicocephalus</a:t>
            </a:r>
            <a:r>
              <a:rPr lang="en-US" i="1" dirty="0"/>
              <a:t> ridibundus</a:t>
            </a:r>
          </a:p>
        </p:txBody>
      </p:sp>
      <p:cxnSp>
        <p:nvCxnSpPr>
          <p:cNvPr id="13" name="Straight Connector 12">
            <a:extLst>
              <a:ext uri="{FF2B5EF4-FFF2-40B4-BE49-F238E27FC236}">
                <a16:creationId xmlns:a16="http://schemas.microsoft.com/office/drawing/2014/main" id="{669C1EB6-4CF0-EBC2-3369-A6938B7DC834}"/>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021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a:t>abundance</a:t>
            </a:r>
            <a:r>
              <a:rPr lang="cs-CZ" dirty="0"/>
              <a:t>, </a:t>
            </a:r>
            <a:r>
              <a:rPr lang="cs-CZ" dirty="0" err="1"/>
              <a:t>population</a:t>
            </a:r>
            <a:r>
              <a:rPr lang="cs-CZ" dirty="0"/>
              <a:t> </a:t>
            </a:r>
            <a:r>
              <a:rPr lang="cs-CZ" dirty="0" err="1"/>
              <a:t>density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2386B683-7E8D-7755-3AEE-B921A07D33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7" name="TextBox 6">
            <a:extLst>
              <a:ext uri="{FF2B5EF4-FFF2-40B4-BE49-F238E27FC236}">
                <a16:creationId xmlns:a16="http://schemas.microsoft.com/office/drawing/2014/main" id="{F901B210-428B-F6D1-2AE0-91EAAA42CCC7}"/>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8" name="Straight Connector 7">
            <a:extLst>
              <a:ext uri="{FF2B5EF4-FFF2-40B4-BE49-F238E27FC236}">
                <a16:creationId xmlns:a16="http://schemas.microsoft.com/office/drawing/2014/main" id="{67EAB585-F400-2801-81C1-BD853A2ADD7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65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err="1"/>
              <a:t>composition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a:extLst>
              <a:ext uri="{FF2B5EF4-FFF2-40B4-BE49-F238E27FC236}">
                <a16:creationId xmlns:a16="http://schemas.microsoft.com/office/drawing/2014/main" id="{5CD9AAD6-CBDD-CE38-8A10-649D1BB53E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6" name="TextBox 5">
            <a:extLst>
              <a:ext uri="{FF2B5EF4-FFF2-40B4-BE49-F238E27FC236}">
                <a16:creationId xmlns:a16="http://schemas.microsoft.com/office/drawing/2014/main" id="{7B57FEC3-3DCD-8D0D-F435-6BE4042E6308}"/>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7" name="Straight Connector 6">
            <a:extLst>
              <a:ext uri="{FF2B5EF4-FFF2-40B4-BE49-F238E27FC236}">
                <a16:creationId xmlns:a16="http://schemas.microsoft.com/office/drawing/2014/main" id="{6F3A2596-A7E5-DEBF-4D35-30A3622531E0}"/>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98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Commonness and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75BF39D-C5AE-CDA2-14DE-F092554E7581}"/>
              </a:ext>
            </a:extLst>
          </p:cNvPr>
          <p:cNvSpPr txBox="1"/>
          <p:nvPr/>
        </p:nvSpPr>
        <p:spPr>
          <a:xfrm>
            <a:off x="306280" y="6019631"/>
            <a:ext cx="6098958" cy="369332"/>
          </a:xfrm>
          <a:prstGeom prst="rect">
            <a:avLst/>
          </a:prstGeom>
          <a:noFill/>
        </p:spPr>
        <p:txBody>
          <a:bodyPr wrap="square">
            <a:spAutoFit/>
          </a:bodyPr>
          <a:lstStyle/>
          <a:p>
            <a:r>
              <a:rPr lang="en-US" dirty="0"/>
              <a:t>Deborah Rabinowitz (1981) Seven forms of rarity</a:t>
            </a:r>
            <a:endParaRPr lang="en-US" i="1" dirty="0"/>
          </a:p>
        </p:txBody>
      </p:sp>
      <p:cxnSp>
        <p:nvCxnSpPr>
          <p:cNvPr id="6" name="Straight Connector 5">
            <a:extLst>
              <a:ext uri="{FF2B5EF4-FFF2-40B4-BE49-F238E27FC236}">
                <a16:creationId xmlns:a16="http://schemas.microsoft.com/office/drawing/2014/main" id="{DAB5A905-84FD-0A7C-24E8-EEB6BB0A851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D10BBDF-86BB-76F3-1602-1BCE0E045340}"/>
              </a:ext>
            </a:extLst>
          </p:cNvPr>
          <p:cNvPicPr>
            <a:picLocks noChangeAspect="1"/>
          </p:cNvPicPr>
          <p:nvPr/>
        </p:nvPicPr>
        <p:blipFill>
          <a:blip r:embed="rId3"/>
          <a:stretch>
            <a:fillRect/>
          </a:stretch>
        </p:blipFill>
        <p:spPr>
          <a:xfrm>
            <a:off x="1333500" y="1524000"/>
            <a:ext cx="9234951" cy="2948608"/>
          </a:xfrm>
          <a:prstGeom prst="rect">
            <a:avLst/>
          </a:prstGeom>
        </p:spPr>
      </p:pic>
    </p:spTree>
    <p:extLst>
      <p:ext uri="{BB962C8B-B14F-4D97-AF65-F5344CB8AC3E}">
        <p14:creationId xmlns:p14="http://schemas.microsoft.com/office/powerpoint/2010/main" val="2544752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Course contents, conditions – 2025/2026</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499" y="980430"/>
            <a:ext cx="10601325" cy="5106425"/>
          </a:xfrm>
        </p:spPr>
        <p:txBody>
          <a:bodyPr>
            <a:normAutofit fontScale="85000" lnSpcReduction="20000"/>
          </a:bodyPr>
          <a:lstStyle/>
          <a:p>
            <a:pPr>
              <a:lnSpc>
                <a:spcPct val="120000"/>
              </a:lnSpc>
              <a:spcBef>
                <a:spcPts val="0"/>
              </a:spcBef>
              <a:spcAft>
                <a:spcPts val="600"/>
              </a:spcAft>
            </a:pPr>
            <a:r>
              <a:rPr lang="cs-CZ" b="1" dirty="0" err="1"/>
              <a:t>Oct</a:t>
            </a:r>
            <a:r>
              <a:rPr lang="cs-CZ" b="1" dirty="0"/>
              <a:t> 27 </a:t>
            </a:r>
            <a:r>
              <a:rPr lang="en-GB" dirty="0"/>
              <a:t>- we are teaching (but it’s school holiday)</a:t>
            </a:r>
            <a:endParaRPr lang="cs-CZ" b="1" dirty="0"/>
          </a:p>
          <a:p>
            <a:pPr>
              <a:lnSpc>
                <a:spcPct val="120000"/>
              </a:lnSpc>
              <a:spcBef>
                <a:spcPts val="0"/>
              </a:spcBef>
              <a:spcAft>
                <a:spcPts val="600"/>
              </a:spcAft>
            </a:pPr>
            <a:r>
              <a:rPr lang="en-US" b="1" dirty="0"/>
              <a:t>Nov 1</a:t>
            </a:r>
            <a:r>
              <a:rPr lang="cs-CZ" b="1" dirty="0"/>
              <a:t>7</a:t>
            </a:r>
            <a:r>
              <a:rPr lang="en-US" b="1" dirty="0"/>
              <a:t> </a:t>
            </a:r>
            <a:r>
              <a:rPr lang="en-US" dirty="0"/>
              <a:t>– </a:t>
            </a:r>
            <a:r>
              <a:rPr lang="cs-CZ" dirty="0" err="1"/>
              <a:t>State</a:t>
            </a:r>
            <a:r>
              <a:rPr lang="cs-CZ" dirty="0"/>
              <a:t> </a:t>
            </a:r>
            <a:r>
              <a:rPr lang="cs-CZ" dirty="0" err="1"/>
              <a:t>holiday</a:t>
            </a:r>
            <a:r>
              <a:rPr lang="cs-CZ" dirty="0"/>
              <a:t>, no </a:t>
            </a:r>
            <a:r>
              <a:rPr lang="cs-CZ" dirty="0" err="1"/>
              <a:t>lecture</a:t>
            </a:r>
            <a:endParaRPr lang="en-US" dirty="0"/>
          </a:p>
          <a:p>
            <a:pPr>
              <a:lnSpc>
                <a:spcPct val="120000"/>
              </a:lnSpc>
              <a:spcBef>
                <a:spcPts val="0"/>
              </a:spcBef>
              <a:spcAft>
                <a:spcPts val="600"/>
              </a:spcAft>
            </a:pPr>
            <a:endParaRPr lang="en-US" dirty="0"/>
          </a:p>
          <a:p>
            <a:pPr>
              <a:lnSpc>
                <a:spcPct val="120000"/>
              </a:lnSpc>
              <a:spcBef>
                <a:spcPts val="0"/>
              </a:spcBef>
              <a:spcAft>
                <a:spcPts val="600"/>
              </a:spcAft>
            </a:pPr>
            <a:r>
              <a:rPr lang="en-US" b="1" dirty="0"/>
              <a:t>Language:</a:t>
            </a:r>
            <a:r>
              <a:rPr lang="en-US" dirty="0"/>
              <a:t> English &amp; Czech</a:t>
            </a:r>
          </a:p>
          <a:p>
            <a:pPr>
              <a:lnSpc>
                <a:spcPct val="120000"/>
              </a:lnSpc>
              <a:spcBef>
                <a:spcPts val="0"/>
              </a:spcBef>
              <a:spcAft>
                <a:spcPts val="600"/>
              </a:spcAft>
            </a:pPr>
            <a:endParaRPr lang="en-US" b="1" dirty="0"/>
          </a:p>
          <a:p>
            <a:pPr>
              <a:lnSpc>
                <a:spcPct val="120000"/>
              </a:lnSpc>
              <a:spcBef>
                <a:spcPts val="0"/>
              </a:spcBef>
              <a:spcAft>
                <a:spcPts val="600"/>
              </a:spcAft>
            </a:pPr>
            <a:r>
              <a:rPr lang="en-US" b="1" dirty="0"/>
              <a:t>All materials: </a:t>
            </a:r>
            <a:r>
              <a:rPr lang="en-US" dirty="0">
                <a:hlinkClick r:id="rId3"/>
              </a:rPr>
              <a:t>https://github.com/petrkeil/Spatial-Ecology-and-Macroecology</a:t>
            </a:r>
            <a:endParaRPr lang="en-US" dirty="0"/>
          </a:p>
          <a:p>
            <a:pPr>
              <a:lnSpc>
                <a:spcPct val="120000"/>
              </a:lnSpc>
              <a:spcBef>
                <a:spcPts val="0"/>
              </a:spcBef>
              <a:spcAft>
                <a:spcPts val="600"/>
              </a:spcAft>
            </a:pPr>
            <a:endParaRPr lang="en-US" b="1" dirty="0"/>
          </a:p>
          <a:p>
            <a:pPr>
              <a:lnSpc>
                <a:spcPct val="120000"/>
              </a:lnSpc>
              <a:spcBef>
                <a:spcPts val="0"/>
              </a:spcBef>
              <a:spcAft>
                <a:spcPts val="600"/>
              </a:spcAft>
            </a:pPr>
            <a:r>
              <a:rPr lang="cs-CZ" b="1" dirty="0"/>
              <a:t>Zápočet:</a:t>
            </a:r>
          </a:p>
          <a:p>
            <a:pPr marL="342900" indent="-342900">
              <a:lnSpc>
                <a:spcPct val="120000"/>
              </a:lnSpc>
              <a:spcBef>
                <a:spcPts val="0"/>
              </a:spcBef>
              <a:spcAft>
                <a:spcPts val="600"/>
              </a:spcAft>
              <a:buFont typeface="Arial" panose="020B0604020202020204" pitchFamily="34" charset="0"/>
              <a:buChar char="•"/>
            </a:pPr>
            <a:r>
              <a:rPr lang="cs-CZ" dirty="0" err="1"/>
              <a:t>Participation</a:t>
            </a:r>
            <a:r>
              <a:rPr lang="cs-CZ" dirty="0"/>
              <a:t> on </a:t>
            </a:r>
            <a:r>
              <a:rPr lang="cs-CZ" dirty="0" err="1"/>
              <a:t>practical</a:t>
            </a:r>
            <a:r>
              <a:rPr lang="cs-CZ" dirty="0"/>
              <a:t> </a:t>
            </a:r>
            <a:r>
              <a:rPr lang="cs-CZ" dirty="0" err="1"/>
              <a:t>classes</a:t>
            </a:r>
            <a:r>
              <a:rPr lang="cs-CZ" dirty="0"/>
              <a:t> (3 </a:t>
            </a:r>
            <a:r>
              <a:rPr lang="cs-CZ" dirty="0" err="1"/>
              <a:t>absences</a:t>
            </a:r>
            <a:r>
              <a:rPr lang="cs-CZ" dirty="0"/>
              <a:t> max)</a:t>
            </a:r>
          </a:p>
          <a:p>
            <a:pPr marL="342900" indent="-342900">
              <a:lnSpc>
                <a:spcPct val="120000"/>
              </a:lnSpc>
              <a:spcBef>
                <a:spcPts val="0"/>
              </a:spcBef>
              <a:spcAft>
                <a:spcPts val="600"/>
              </a:spcAft>
              <a:buFont typeface="Arial" panose="020B0604020202020204" pitchFamily="34" charset="0"/>
              <a:buChar char="•"/>
            </a:pPr>
            <a:r>
              <a:rPr lang="cs-CZ" dirty="0" err="1"/>
              <a:t>Finishing</a:t>
            </a:r>
            <a:r>
              <a:rPr lang="cs-CZ" dirty="0"/>
              <a:t> and </a:t>
            </a:r>
            <a:r>
              <a:rPr lang="cs-CZ" dirty="0" err="1"/>
              <a:t>presenting</a:t>
            </a:r>
            <a:r>
              <a:rPr lang="en-US" dirty="0"/>
              <a:t> </a:t>
            </a:r>
            <a:r>
              <a:rPr lang="cs-CZ" dirty="0"/>
              <a:t>a mini </a:t>
            </a:r>
            <a:r>
              <a:rPr lang="cs-CZ" dirty="0" err="1"/>
              <a:t>project</a:t>
            </a:r>
            <a:r>
              <a:rPr lang="cs-CZ" dirty="0"/>
              <a:t> </a:t>
            </a:r>
            <a:r>
              <a:rPr lang="cs-CZ" dirty="0" err="1"/>
              <a:t>during</a:t>
            </a:r>
            <a:r>
              <a:rPr lang="cs-CZ" dirty="0"/>
              <a:t> last 4 </a:t>
            </a:r>
            <a:r>
              <a:rPr lang="cs-CZ" dirty="0" err="1"/>
              <a:t>classes</a:t>
            </a:r>
            <a:endParaRPr lang="en-US" dirty="0"/>
          </a:p>
          <a:p>
            <a:pPr>
              <a:lnSpc>
                <a:spcPct val="120000"/>
              </a:lnSpc>
              <a:spcBef>
                <a:spcPts val="0"/>
              </a:spcBef>
              <a:spcAft>
                <a:spcPts val="600"/>
              </a:spcAft>
            </a:pPr>
            <a:endParaRPr lang="cs-CZ" dirty="0"/>
          </a:p>
          <a:p>
            <a:pPr>
              <a:lnSpc>
                <a:spcPct val="120000"/>
              </a:lnSpc>
              <a:spcBef>
                <a:spcPts val="0"/>
              </a:spcBef>
              <a:spcAft>
                <a:spcPts val="600"/>
              </a:spcAft>
            </a:pPr>
            <a:r>
              <a:rPr lang="en-US" b="1" dirty="0"/>
              <a:t>Exam</a:t>
            </a:r>
            <a:r>
              <a:rPr lang="cs-CZ" b="1" dirty="0"/>
              <a:t>:</a:t>
            </a:r>
            <a:endParaRPr lang="en-US" b="1" dirty="0"/>
          </a:p>
          <a:p>
            <a:pPr marL="342900" indent="-342900">
              <a:lnSpc>
                <a:spcPct val="120000"/>
              </a:lnSpc>
              <a:spcBef>
                <a:spcPts val="0"/>
              </a:spcBef>
              <a:spcAft>
                <a:spcPts val="600"/>
              </a:spcAft>
              <a:buFont typeface="Arial" panose="020B0604020202020204" pitchFamily="34" charset="0"/>
              <a:buChar char="•"/>
            </a:pPr>
            <a:r>
              <a:rPr lang="en-US" dirty="0"/>
              <a:t>An informal 1:1 dialogue (ca 30 min)</a:t>
            </a:r>
          </a:p>
          <a:p>
            <a:pPr marL="342900" indent="-342900">
              <a:lnSpc>
                <a:spcPct val="120000"/>
              </a:lnSpc>
              <a:spcBef>
                <a:spcPts val="0"/>
              </a:spcBef>
              <a:spcAft>
                <a:spcPts val="600"/>
              </a:spcAft>
              <a:buFont typeface="Arial" panose="020B0604020202020204" pitchFamily="34" charset="0"/>
              <a:buChar char="•"/>
            </a:pPr>
            <a:r>
              <a:rPr lang="en-US" dirty="0"/>
              <a:t>Content of the lectures + content of the “Lectures” folder in the GitHub repo (.pdf papers) + questions related to practical classes </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Tree>
    <p:extLst>
      <p:ext uri="{BB962C8B-B14F-4D97-AF65-F5344CB8AC3E}">
        <p14:creationId xmlns:p14="http://schemas.microsoft.com/office/powerpoint/2010/main" val="331753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b="1" dirty="0">
                <a:solidFill>
                  <a:schemeClr val="tx1"/>
                </a:solidFill>
              </a:rPr>
              <a:t>B</a:t>
            </a:r>
            <a:r>
              <a:rPr lang="en-GB" b="1" dirty="0" err="1">
                <a:solidFill>
                  <a:schemeClr val="tx1"/>
                </a:solidFill>
              </a:rPr>
              <a:t>iodiversity</a:t>
            </a:r>
            <a:r>
              <a:rPr lang="cs-CZ" b="1" dirty="0">
                <a:solidFill>
                  <a:schemeClr val="tx1"/>
                </a:solidFill>
              </a:rPr>
              <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8" name="Picture 17">
            <a:extLst>
              <a:ext uri="{FF2B5EF4-FFF2-40B4-BE49-F238E27FC236}">
                <a16:creationId xmlns:a16="http://schemas.microsoft.com/office/drawing/2014/main" id="{55B14379-A2FE-BBED-AB3C-FDAFC12D12CC}"/>
              </a:ext>
            </a:extLst>
          </p:cNvPr>
          <p:cNvPicPr>
            <a:picLocks noChangeAspect="1"/>
          </p:cNvPicPr>
          <p:nvPr/>
        </p:nvPicPr>
        <p:blipFill>
          <a:blip r:embed="rId3">
            <a:lum/>
            <a:alphaModFix/>
          </a:blip>
          <a:srcRect/>
          <a:stretch>
            <a:fillRect/>
          </a:stretch>
        </p:blipFill>
        <p:spPr>
          <a:xfrm>
            <a:off x="3139209" y="1453667"/>
            <a:ext cx="3254684" cy="2441096"/>
          </a:xfrm>
          <a:prstGeom prst="rect">
            <a:avLst/>
          </a:prstGeom>
          <a:noFill/>
          <a:ln>
            <a:noFill/>
          </a:ln>
        </p:spPr>
      </p:pic>
      <p:pic>
        <p:nvPicPr>
          <p:cNvPr id="19" name="Picture 18">
            <a:extLst>
              <a:ext uri="{FF2B5EF4-FFF2-40B4-BE49-F238E27FC236}">
                <a16:creationId xmlns:a16="http://schemas.microsoft.com/office/drawing/2014/main" id="{103977A1-7591-EA7C-3568-FB461946EDC5}"/>
              </a:ext>
            </a:extLst>
          </p:cNvPr>
          <p:cNvPicPr>
            <a:picLocks noChangeAspect="1"/>
          </p:cNvPicPr>
          <p:nvPr/>
        </p:nvPicPr>
        <p:blipFill>
          <a:blip r:embed="rId4">
            <a:lum/>
            <a:alphaModFix/>
          </a:blip>
          <a:srcRect/>
          <a:stretch>
            <a:fillRect/>
          </a:stretch>
        </p:blipFill>
        <p:spPr>
          <a:xfrm>
            <a:off x="4782869" y="4041301"/>
            <a:ext cx="1611024" cy="2147806"/>
          </a:xfrm>
          <a:prstGeom prst="rect">
            <a:avLst/>
          </a:prstGeom>
          <a:noFill/>
          <a:ln>
            <a:noFill/>
          </a:ln>
        </p:spPr>
      </p:pic>
      <p:pic>
        <p:nvPicPr>
          <p:cNvPr id="20" name="Picture 19">
            <a:extLst>
              <a:ext uri="{FF2B5EF4-FFF2-40B4-BE49-F238E27FC236}">
                <a16:creationId xmlns:a16="http://schemas.microsoft.com/office/drawing/2014/main" id="{80741A6D-23FB-D9A8-8FA0-DD8E39A8186D}"/>
              </a:ext>
            </a:extLst>
          </p:cNvPr>
          <p:cNvPicPr>
            <a:picLocks noChangeAspect="1"/>
          </p:cNvPicPr>
          <p:nvPr/>
        </p:nvPicPr>
        <p:blipFill>
          <a:blip r:embed="rId5">
            <a:lum/>
            <a:alphaModFix/>
          </a:blip>
          <a:srcRect/>
          <a:stretch>
            <a:fillRect/>
          </a:stretch>
        </p:blipFill>
        <p:spPr>
          <a:xfrm>
            <a:off x="1351747" y="1453667"/>
            <a:ext cx="1620217" cy="2441096"/>
          </a:xfrm>
          <a:prstGeom prst="rect">
            <a:avLst/>
          </a:prstGeom>
          <a:noFill/>
          <a:ln>
            <a:noFill/>
          </a:ln>
        </p:spPr>
      </p:pic>
      <p:pic>
        <p:nvPicPr>
          <p:cNvPr id="21" name="Picture 20">
            <a:extLst>
              <a:ext uri="{FF2B5EF4-FFF2-40B4-BE49-F238E27FC236}">
                <a16:creationId xmlns:a16="http://schemas.microsoft.com/office/drawing/2014/main" id="{517CB960-BFB4-9ED8-A6D3-753949C55C4F}"/>
              </a:ext>
            </a:extLst>
          </p:cNvPr>
          <p:cNvPicPr>
            <a:picLocks noChangeAspect="1"/>
          </p:cNvPicPr>
          <p:nvPr/>
        </p:nvPicPr>
        <p:blipFill>
          <a:blip r:embed="rId6">
            <a:lum/>
            <a:alphaModFix/>
          </a:blip>
          <a:srcRect/>
          <a:stretch>
            <a:fillRect/>
          </a:stretch>
        </p:blipFill>
        <p:spPr>
          <a:xfrm>
            <a:off x="1356719" y="4041301"/>
            <a:ext cx="3230490" cy="2147806"/>
          </a:xfrm>
          <a:prstGeom prst="rect">
            <a:avLst/>
          </a:prstGeom>
          <a:noFill/>
          <a:ln>
            <a:noFill/>
          </a:ln>
        </p:spPr>
      </p:pic>
      <p:sp>
        <p:nvSpPr>
          <p:cNvPr id="6" name="TextBox 5">
            <a:extLst>
              <a:ext uri="{FF2B5EF4-FFF2-40B4-BE49-F238E27FC236}">
                <a16:creationId xmlns:a16="http://schemas.microsoft.com/office/drawing/2014/main" id="{35974404-915F-5C6E-AFF0-6E3FAE9E8C86}"/>
              </a:ext>
            </a:extLst>
          </p:cNvPr>
          <p:cNvSpPr txBox="1"/>
          <p:nvPr/>
        </p:nvSpPr>
        <p:spPr>
          <a:xfrm>
            <a:off x="1263740" y="826400"/>
            <a:ext cx="8356778" cy="369332"/>
          </a:xfrm>
          <a:prstGeom prst="rect">
            <a:avLst/>
          </a:prstGeom>
          <a:noFill/>
        </p:spPr>
        <p:txBody>
          <a:bodyPr wrap="square">
            <a:spAutoFit/>
          </a:bodyPr>
          <a:lstStyle/>
          <a:p>
            <a:r>
              <a:rPr lang="cs-CZ" dirty="0" err="1">
                <a:solidFill>
                  <a:schemeClr val="tx1"/>
                </a:solidFill>
              </a:rPr>
              <a:t>Popular</a:t>
            </a:r>
            <a:r>
              <a:rPr lang="cs-CZ" dirty="0">
                <a:solidFill>
                  <a:schemeClr val="tx1"/>
                </a:solidFill>
              </a:rPr>
              <a:t> </a:t>
            </a:r>
            <a:r>
              <a:rPr lang="cs-CZ" dirty="0" err="1">
                <a:solidFill>
                  <a:schemeClr val="tx1"/>
                </a:solidFill>
              </a:rPr>
              <a:t>view</a:t>
            </a:r>
            <a:r>
              <a:rPr lang="cs-CZ" b="1" dirty="0">
                <a:solidFill>
                  <a:schemeClr val="tx1"/>
                </a:solidFill>
              </a:rPr>
              <a:t>:</a:t>
            </a:r>
            <a:r>
              <a:rPr lang="en-GB" dirty="0">
                <a:solidFill>
                  <a:schemeClr val="tx1"/>
                </a:solidFill>
              </a:rPr>
              <a:t> </a:t>
            </a:r>
            <a:r>
              <a:rPr lang="cs-CZ" dirty="0">
                <a:solidFill>
                  <a:schemeClr val="tx1"/>
                </a:solidFill>
              </a:rPr>
              <a:t>biodiversity </a:t>
            </a:r>
            <a:r>
              <a:rPr lang="en-GB" dirty="0">
                <a:solidFill>
                  <a:schemeClr val="tx1"/>
                </a:solidFill>
              </a:rPr>
              <a:t>= nature = ecosystem = anything that lives = quality</a:t>
            </a:r>
            <a:endParaRPr lang="en-US" dirty="0"/>
          </a:p>
        </p:txBody>
      </p:sp>
      <p:pic>
        <p:nvPicPr>
          <p:cNvPr id="7" name="Picture 2" descr="Global Biodiversity | Copernicus">
            <a:extLst>
              <a:ext uri="{FF2B5EF4-FFF2-40B4-BE49-F238E27FC236}">
                <a16:creationId xmlns:a16="http://schemas.microsoft.com/office/drawing/2014/main" id="{8C5C9035-1310-FE27-A0D3-157E2737EE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9490"/>
          <a:stretch/>
        </p:blipFill>
        <p:spPr bwMode="auto">
          <a:xfrm>
            <a:off x="7322136" y="1906223"/>
            <a:ext cx="3770853" cy="374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207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b="1" dirty="0">
                <a:solidFill>
                  <a:schemeClr val="tx1"/>
                </a:solidFill>
              </a:rPr>
              <a:t>B</a:t>
            </a:r>
            <a:r>
              <a:rPr lang="en-GB" b="1" dirty="0" err="1">
                <a:solidFill>
                  <a:schemeClr val="tx1"/>
                </a:solidFill>
              </a:rPr>
              <a:t>iodiversity</a:t>
            </a:r>
            <a:r>
              <a:rPr lang="cs-CZ" b="1" dirty="0">
                <a:solidFill>
                  <a:schemeClr val="tx1"/>
                </a:solidFill>
              </a:rPr>
              <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35974404-915F-5C6E-AFF0-6E3FAE9E8C86}"/>
              </a:ext>
            </a:extLst>
          </p:cNvPr>
          <p:cNvSpPr txBox="1"/>
          <p:nvPr/>
        </p:nvSpPr>
        <p:spPr>
          <a:xfrm>
            <a:off x="1263740" y="826400"/>
            <a:ext cx="8356778" cy="369332"/>
          </a:xfrm>
          <a:prstGeom prst="rect">
            <a:avLst/>
          </a:prstGeom>
          <a:noFill/>
        </p:spPr>
        <p:txBody>
          <a:bodyPr wrap="square">
            <a:spAutoFit/>
          </a:bodyPr>
          <a:lstStyle/>
          <a:p>
            <a:r>
              <a:rPr lang="en-GB" dirty="0">
                <a:solidFill>
                  <a:schemeClr val="tx1"/>
                </a:solidFill>
              </a:rPr>
              <a:t>Scientific</a:t>
            </a:r>
            <a:r>
              <a:rPr lang="cs-CZ" dirty="0">
                <a:solidFill>
                  <a:schemeClr val="tx1"/>
                </a:solidFill>
              </a:rPr>
              <a:t> </a:t>
            </a:r>
            <a:r>
              <a:rPr lang="cs-CZ" dirty="0" err="1">
                <a:solidFill>
                  <a:schemeClr val="tx1"/>
                </a:solidFill>
              </a:rPr>
              <a:t>view</a:t>
            </a:r>
            <a:r>
              <a:rPr lang="cs-CZ" b="1" dirty="0">
                <a:solidFill>
                  <a:schemeClr val="tx1"/>
                </a:solidFill>
              </a:rPr>
              <a:t>:</a:t>
            </a:r>
            <a:r>
              <a:rPr lang="en-GB" dirty="0">
                <a:solidFill>
                  <a:schemeClr val="tx1"/>
                </a:solidFill>
              </a:rPr>
              <a:t> </a:t>
            </a:r>
            <a:r>
              <a:rPr lang="cs-CZ" dirty="0">
                <a:solidFill>
                  <a:schemeClr val="tx1"/>
                </a:solidFill>
              </a:rPr>
              <a:t>biodiversity </a:t>
            </a:r>
            <a:r>
              <a:rPr lang="en-GB" dirty="0">
                <a:solidFill>
                  <a:schemeClr val="tx1"/>
                </a:solidFill>
              </a:rPr>
              <a:t>= </a:t>
            </a:r>
            <a:r>
              <a:rPr lang="en-GB" b="1" dirty="0">
                <a:solidFill>
                  <a:schemeClr val="tx1"/>
                </a:solidFill>
              </a:rPr>
              <a:t>measurable quantity</a:t>
            </a:r>
            <a:endParaRPr lang="en-US" b="1" dirty="0"/>
          </a:p>
        </p:txBody>
      </p:sp>
      <p:grpSp>
        <p:nvGrpSpPr>
          <p:cNvPr id="3" name="Group 2">
            <a:extLst>
              <a:ext uri="{FF2B5EF4-FFF2-40B4-BE49-F238E27FC236}">
                <a16:creationId xmlns:a16="http://schemas.microsoft.com/office/drawing/2014/main" id="{60BBE6FD-28CC-0F42-F6FB-F76E6607BD31}"/>
              </a:ext>
            </a:extLst>
          </p:cNvPr>
          <p:cNvGrpSpPr/>
          <p:nvPr/>
        </p:nvGrpSpPr>
        <p:grpSpPr>
          <a:xfrm>
            <a:off x="1333500" y="1449388"/>
            <a:ext cx="7873947" cy="4735440"/>
            <a:chOff x="1409700" y="1189652"/>
            <a:chExt cx="7873947" cy="4735440"/>
          </a:xfrm>
        </p:grpSpPr>
        <p:pic>
          <p:nvPicPr>
            <p:cNvPr id="7" name="Picture 6">
              <a:extLst>
                <a:ext uri="{FF2B5EF4-FFF2-40B4-BE49-F238E27FC236}">
                  <a16:creationId xmlns:a16="http://schemas.microsoft.com/office/drawing/2014/main" id="{2DEF4A54-E81C-E2EF-6F69-BA84340645DE}"/>
                </a:ext>
              </a:extLst>
            </p:cNvPr>
            <p:cNvPicPr>
              <a:picLocks noChangeAspect="1"/>
            </p:cNvPicPr>
            <p:nvPr/>
          </p:nvPicPr>
          <p:blipFill>
            <a:blip r:embed="rId3">
              <a:lum/>
              <a:alphaModFix/>
            </a:blip>
            <a:srcRect/>
            <a:stretch>
              <a:fillRect/>
            </a:stretch>
          </p:blipFill>
          <p:spPr>
            <a:xfrm>
              <a:off x="3197162" y="1189652"/>
              <a:ext cx="3254684" cy="2441096"/>
            </a:xfrm>
            <a:prstGeom prst="rect">
              <a:avLst/>
            </a:prstGeom>
            <a:noFill/>
            <a:ln>
              <a:noFill/>
            </a:ln>
          </p:spPr>
        </p:pic>
        <p:pic>
          <p:nvPicPr>
            <p:cNvPr id="8" name="Picture 7">
              <a:extLst>
                <a:ext uri="{FF2B5EF4-FFF2-40B4-BE49-F238E27FC236}">
                  <a16:creationId xmlns:a16="http://schemas.microsoft.com/office/drawing/2014/main" id="{01373073-788F-E071-B4C9-C7CA4DAF9D5B}"/>
                </a:ext>
              </a:extLst>
            </p:cNvPr>
            <p:cNvPicPr>
              <a:picLocks noChangeAspect="1"/>
            </p:cNvPicPr>
            <p:nvPr/>
          </p:nvPicPr>
          <p:blipFill>
            <a:blip r:embed="rId4">
              <a:lum/>
              <a:alphaModFix/>
            </a:blip>
            <a:srcRect/>
            <a:stretch>
              <a:fillRect/>
            </a:stretch>
          </p:blipFill>
          <p:spPr>
            <a:xfrm>
              <a:off x="4840822" y="3777286"/>
              <a:ext cx="1611024" cy="2147806"/>
            </a:xfrm>
            <a:prstGeom prst="rect">
              <a:avLst/>
            </a:prstGeom>
            <a:noFill/>
            <a:ln>
              <a:noFill/>
            </a:ln>
          </p:spPr>
        </p:pic>
        <p:pic>
          <p:nvPicPr>
            <p:cNvPr id="9" name="Picture 8">
              <a:extLst>
                <a:ext uri="{FF2B5EF4-FFF2-40B4-BE49-F238E27FC236}">
                  <a16:creationId xmlns:a16="http://schemas.microsoft.com/office/drawing/2014/main" id="{CB9BAB10-AC30-E119-E23F-15476E22D4A6}"/>
                </a:ext>
              </a:extLst>
            </p:cNvPr>
            <p:cNvPicPr>
              <a:picLocks noChangeAspect="1"/>
            </p:cNvPicPr>
            <p:nvPr/>
          </p:nvPicPr>
          <p:blipFill>
            <a:blip r:embed="rId5">
              <a:lum/>
              <a:alphaModFix/>
            </a:blip>
            <a:srcRect/>
            <a:stretch>
              <a:fillRect/>
            </a:stretch>
          </p:blipFill>
          <p:spPr>
            <a:xfrm>
              <a:off x="1409700" y="1189652"/>
              <a:ext cx="1620217" cy="2441096"/>
            </a:xfrm>
            <a:prstGeom prst="rect">
              <a:avLst/>
            </a:prstGeom>
            <a:noFill/>
            <a:ln>
              <a:noFill/>
            </a:ln>
          </p:spPr>
        </p:pic>
        <p:pic>
          <p:nvPicPr>
            <p:cNvPr id="10" name="Picture 9">
              <a:extLst>
                <a:ext uri="{FF2B5EF4-FFF2-40B4-BE49-F238E27FC236}">
                  <a16:creationId xmlns:a16="http://schemas.microsoft.com/office/drawing/2014/main" id="{845E44F3-477C-E3F1-AC32-1F5E92902BB3}"/>
                </a:ext>
              </a:extLst>
            </p:cNvPr>
            <p:cNvPicPr>
              <a:picLocks noChangeAspect="1"/>
            </p:cNvPicPr>
            <p:nvPr/>
          </p:nvPicPr>
          <p:blipFill>
            <a:blip r:embed="rId6">
              <a:lum/>
              <a:alphaModFix/>
            </a:blip>
            <a:srcRect/>
            <a:stretch>
              <a:fillRect/>
            </a:stretch>
          </p:blipFill>
          <p:spPr>
            <a:xfrm>
              <a:off x="1414672" y="3777286"/>
              <a:ext cx="3230490" cy="2147806"/>
            </a:xfrm>
            <a:prstGeom prst="rect">
              <a:avLst/>
            </a:prstGeom>
            <a:noFill/>
            <a:ln>
              <a:noFill/>
            </a:ln>
          </p:spPr>
        </p:pic>
        <p:sp>
          <p:nvSpPr>
            <p:cNvPr id="11" name="Right Brace 10">
              <a:extLst>
                <a:ext uri="{FF2B5EF4-FFF2-40B4-BE49-F238E27FC236}">
                  <a16:creationId xmlns:a16="http://schemas.microsoft.com/office/drawing/2014/main" id="{C3572FA4-BC17-D16A-D605-00BAC31C97E7}"/>
                </a:ext>
              </a:extLst>
            </p:cNvPr>
            <p:cNvSpPr/>
            <p:nvPr/>
          </p:nvSpPr>
          <p:spPr>
            <a:xfrm>
              <a:off x="6509173" y="3777286"/>
              <a:ext cx="596054" cy="214780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5EC90B9-9E36-1D82-F5C9-22426F43F804}"/>
                </a:ext>
              </a:extLst>
            </p:cNvPr>
            <p:cNvSpPr/>
            <p:nvPr/>
          </p:nvSpPr>
          <p:spPr>
            <a:xfrm>
              <a:off x="6509173" y="1229716"/>
              <a:ext cx="596054" cy="23986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17323D16-4E36-C00C-947B-5C0966E4640A}"/>
                </a:ext>
              </a:extLst>
            </p:cNvPr>
            <p:cNvSpPr txBox="1"/>
            <p:nvPr/>
          </p:nvSpPr>
          <p:spPr>
            <a:xfrm>
              <a:off x="7162554" y="2244377"/>
              <a:ext cx="2121093" cy="369332"/>
            </a:xfrm>
            <a:prstGeom prst="rect">
              <a:avLst/>
            </a:prstGeom>
            <a:noFill/>
          </p:spPr>
          <p:txBody>
            <a:bodyPr wrap="none" rtlCol="0">
              <a:spAutoFit/>
            </a:bodyPr>
            <a:lstStyle/>
            <a:p>
              <a:r>
                <a:rPr lang="en-US" dirty="0"/>
                <a:t>10 species of trees</a:t>
              </a:r>
            </a:p>
          </p:txBody>
        </p:sp>
        <p:sp>
          <p:nvSpPr>
            <p:cNvPr id="14" name="TextBox 13">
              <a:extLst>
                <a:ext uri="{FF2B5EF4-FFF2-40B4-BE49-F238E27FC236}">
                  <a16:creationId xmlns:a16="http://schemas.microsoft.com/office/drawing/2014/main" id="{2C75B4A4-84A5-3515-2EC0-3E7BE6D55711}"/>
                </a:ext>
              </a:extLst>
            </p:cNvPr>
            <p:cNvSpPr txBox="1"/>
            <p:nvPr/>
          </p:nvSpPr>
          <p:spPr>
            <a:xfrm>
              <a:off x="7162554" y="4645409"/>
              <a:ext cx="1620957" cy="369332"/>
            </a:xfrm>
            <a:prstGeom prst="rect">
              <a:avLst/>
            </a:prstGeom>
            <a:noFill/>
          </p:spPr>
          <p:txBody>
            <a:bodyPr wrap="none" rtlCol="0">
              <a:spAutoFit/>
            </a:bodyPr>
            <a:lstStyle/>
            <a:p>
              <a:r>
                <a:rPr lang="en-US" dirty="0"/>
                <a:t>1 tree species</a:t>
              </a:r>
            </a:p>
          </p:txBody>
        </p:sp>
      </p:grpSp>
    </p:spTree>
    <p:extLst>
      <p:ext uri="{BB962C8B-B14F-4D97-AF65-F5344CB8AC3E}">
        <p14:creationId xmlns:p14="http://schemas.microsoft.com/office/powerpoint/2010/main" val="45321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Species richness = number of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2" name="Picture 11">
            <a:extLst>
              <a:ext uri="{FF2B5EF4-FFF2-40B4-BE49-F238E27FC236}">
                <a16:creationId xmlns:a16="http://schemas.microsoft.com/office/drawing/2014/main" id="{34710228-1CA5-60AF-D487-B1360A15A1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13" name="TextBox 12">
            <a:extLst>
              <a:ext uri="{FF2B5EF4-FFF2-40B4-BE49-F238E27FC236}">
                <a16:creationId xmlns:a16="http://schemas.microsoft.com/office/drawing/2014/main" id="{D147E409-79A0-0F14-007A-5F30BE8CBE74}"/>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14" name="Straight Connector 13">
            <a:extLst>
              <a:ext uri="{FF2B5EF4-FFF2-40B4-BE49-F238E27FC236}">
                <a16:creationId xmlns:a16="http://schemas.microsoft.com/office/drawing/2014/main" id="{BF9339EC-4A95-6429-F905-0AFFB4771505}"/>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865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Species richness = number of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8" name="TextBox 7">
            <a:extLst>
              <a:ext uri="{FF2B5EF4-FFF2-40B4-BE49-F238E27FC236}">
                <a16:creationId xmlns:a16="http://schemas.microsoft.com/office/drawing/2014/main" id="{F817881A-66F7-0333-E534-C19EE64838E9}"/>
              </a:ext>
            </a:extLst>
          </p:cNvPr>
          <p:cNvSpPr txBox="1"/>
          <p:nvPr/>
        </p:nvSpPr>
        <p:spPr>
          <a:xfrm>
            <a:off x="283294" y="5924517"/>
            <a:ext cx="3464410" cy="338554"/>
          </a:xfrm>
          <a:prstGeom prst="rect">
            <a:avLst/>
          </a:prstGeom>
          <a:noFill/>
        </p:spPr>
        <p:txBody>
          <a:bodyPr wrap="none" rtlCol="0">
            <a:spAutoFit/>
          </a:bodyPr>
          <a:lstStyle/>
          <a:p>
            <a:r>
              <a:rPr lang="en-GB" sz="1600" dirty="0"/>
              <a:t>Carmen Soria</a:t>
            </a:r>
            <a:r>
              <a:rPr lang="cs-CZ" sz="1600" dirty="0"/>
              <a:t>, </a:t>
            </a:r>
            <a:r>
              <a:rPr lang="cs-CZ" sz="1600" dirty="0" err="1"/>
              <a:t>unpublished</a:t>
            </a:r>
            <a:r>
              <a:rPr lang="cs-CZ" sz="1600" dirty="0"/>
              <a:t> </a:t>
            </a:r>
            <a:r>
              <a:rPr lang="cs-CZ" sz="1600" dirty="0" err="1"/>
              <a:t>analysis</a:t>
            </a:r>
            <a:endParaRPr lang="en-US" sz="1600" dirty="0"/>
          </a:p>
        </p:txBody>
      </p:sp>
      <p:cxnSp>
        <p:nvCxnSpPr>
          <p:cNvPr id="10" name="Straight Connector 9">
            <a:extLst>
              <a:ext uri="{FF2B5EF4-FFF2-40B4-BE49-F238E27FC236}">
                <a16:creationId xmlns:a16="http://schemas.microsoft.com/office/drawing/2014/main" id="{7D831B66-F1F5-BC92-D114-7B1FDA4550E4}"/>
              </a:ext>
            </a:extLst>
          </p:cNvPr>
          <p:cNvCxnSpPr>
            <a:cxnSpLocks/>
          </p:cNvCxnSpPr>
          <p:nvPr/>
        </p:nvCxnSpPr>
        <p:spPr>
          <a:xfrm>
            <a:off x="360214" y="5908629"/>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FAEADC5-CEB0-5FB2-CFAB-A8EFAA71A6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280" b="27236"/>
          <a:stretch/>
        </p:blipFill>
        <p:spPr bwMode="auto">
          <a:xfrm>
            <a:off x="1923043" y="956171"/>
            <a:ext cx="7057589" cy="2018455"/>
          </a:xfrm>
          <a:prstGeom prst="rect">
            <a:avLst/>
          </a:prstGeom>
          <a:ln>
            <a:noFill/>
          </a:ln>
          <a:extLst>
            <a:ext uri="{53640926-AAD7-44D8-BBD7-CCE9431645EC}">
              <a14:shadowObscured xmlns:a14="http://schemas.microsoft.com/office/drawing/2010/main"/>
            </a:ext>
          </a:extLst>
        </p:spPr>
      </p:pic>
      <p:pic>
        <p:nvPicPr>
          <p:cNvPr id="13" name="Picture 12" descr="A group of colorful shapes&#10;&#10;Description automatically generated with medium confidence">
            <a:extLst>
              <a:ext uri="{FF2B5EF4-FFF2-40B4-BE49-F238E27FC236}">
                <a16:creationId xmlns:a16="http://schemas.microsoft.com/office/drawing/2014/main" id="{56C29D55-74D9-D330-27EC-3E376D6472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553" b="32833"/>
          <a:stretch/>
        </p:blipFill>
        <p:spPr bwMode="auto">
          <a:xfrm>
            <a:off x="1730062" y="3174182"/>
            <a:ext cx="10106719" cy="2027744"/>
          </a:xfrm>
          <a:prstGeom prst="rect">
            <a:avLst/>
          </a:prstGeom>
          <a:ln>
            <a:noFill/>
          </a:ln>
          <a:extLst>
            <a:ext uri="{53640926-AAD7-44D8-BBD7-CCE9431645EC}">
              <a14:shadowObscured xmlns:a14="http://schemas.microsoft.com/office/drawing/2010/main"/>
            </a:ext>
          </a:extLst>
        </p:spPr>
      </p:pic>
      <p:pic>
        <p:nvPicPr>
          <p:cNvPr id="14" name="Picture 14">
            <a:extLst>
              <a:ext uri="{FF2B5EF4-FFF2-40B4-BE49-F238E27FC236}">
                <a16:creationId xmlns:a16="http://schemas.microsoft.com/office/drawing/2014/main" id="{D986A740-B992-CF79-6D47-605F06F98D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19" y="4517274"/>
            <a:ext cx="1233850" cy="12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53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Species richness = number of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4098" name="Picture 2">
            <a:extLst>
              <a:ext uri="{FF2B5EF4-FFF2-40B4-BE49-F238E27FC236}">
                <a16:creationId xmlns:a16="http://schemas.microsoft.com/office/drawing/2014/main" id="{78D95780-AE23-67C2-73A6-5E23883D3E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9468" y="1203889"/>
            <a:ext cx="7901609" cy="4340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F37410-0F19-8C26-60A7-4582ACAA2827}"/>
              </a:ext>
            </a:extLst>
          </p:cNvPr>
          <p:cNvSpPr txBox="1"/>
          <p:nvPr/>
        </p:nvSpPr>
        <p:spPr>
          <a:xfrm>
            <a:off x="306280" y="6019631"/>
            <a:ext cx="6098958" cy="369332"/>
          </a:xfrm>
          <a:prstGeom prst="rect">
            <a:avLst/>
          </a:prstGeom>
          <a:noFill/>
        </p:spPr>
        <p:txBody>
          <a:bodyPr wrap="square">
            <a:spAutoFit/>
          </a:bodyPr>
          <a:lstStyle/>
          <a:p>
            <a:r>
              <a:rPr lang="en-US" dirty="0"/>
              <a:t>BiodiversityMapping.org</a:t>
            </a:r>
            <a:endParaRPr lang="en-US" i="1" dirty="0"/>
          </a:p>
        </p:txBody>
      </p:sp>
      <p:cxnSp>
        <p:nvCxnSpPr>
          <p:cNvPr id="6" name="Straight Connector 5">
            <a:extLst>
              <a:ext uri="{FF2B5EF4-FFF2-40B4-BE49-F238E27FC236}">
                <a16:creationId xmlns:a16="http://schemas.microsoft.com/office/drawing/2014/main" id="{B87F341A-D9D5-FD8C-CD48-FBA463CB4FC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31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Why should we care? Why does it matter?</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5271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David Tilman – biodiversity and ecosystem functioning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B12BAAED-D74D-161E-05D0-9F08FDFE04D4}"/>
              </a:ext>
            </a:extLst>
          </p:cNvPr>
          <p:cNvSpPr txBox="1"/>
          <p:nvPr/>
        </p:nvSpPr>
        <p:spPr>
          <a:xfrm>
            <a:off x="306280" y="6019631"/>
            <a:ext cx="6098958" cy="369332"/>
          </a:xfrm>
          <a:prstGeom prst="rect">
            <a:avLst/>
          </a:prstGeom>
          <a:noFill/>
        </p:spPr>
        <p:txBody>
          <a:bodyPr wrap="square">
            <a:spAutoFit/>
          </a:bodyPr>
          <a:lstStyle/>
          <a:p>
            <a:r>
              <a:rPr lang="en-US" dirty="0"/>
              <a:t>Tilman &amp; Downing (1994) </a:t>
            </a:r>
            <a:r>
              <a:rPr lang="en-US" i="1" dirty="0"/>
              <a:t>Nature</a:t>
            </a:r>
          </a:p>
        </p:txBody>
      </p:sp>
      <p:cxnSp>
        <p:nvCxnSpPr>
          <p:cNvPr id="6" name="Straight Connector 5">
            <a:extLst>
              <a:ext uri="{FF2B5EF4-FFF2-40B4-BE49-F238E27FC236}">
                <a16:creationId xmlns:a16="http://schemas.microsoft.com/office/drawing/2014/main" id="{66A8764F-7385-AC77-5EAC-884A41322ED8}"/>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8" name="Picture 4" descr="G. David Tilman | College of Biological Sciences">
            <a:extLst>
              <a:ext uri="{FF2B5EF4-FFF2-40B4-BE49-F238E27FC236}">
                <a16:creationId xmlns:a16="http://schemas.microsoft.com/office/drawing/2014/main" id="{5F6D3D08-2744-2979-7AEA-4943AE7ACC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1814810" cy="2252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6B65BF-E16F-C114-F605-FC030E836490}"/>
              </a:ext>
            </a:extLst>
          </p:cNvPr>
          <p:cNvSpPr txBox="1"/>
          <p:nvPr/>
        </p:nvSpPr>
        <p:spPr>
          <a:xfrm>
            <a:off x="1254873" y="3965987"/>
            <a:ext cx="1893437" cy="1034727"/>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More diverse communities are more productive and stable.</a:t>
            </a:r>
          </a:p>
        </p:txBody>
      </p:sp>
      <p:pic>
        <p:nvPicPr>
          <p:cNvPr id="1030" name="Picture 6">
            <a:extLst>
              <a:ext uri="{FF2B5EF4-FFF2-40B4-BE49-F238E27FC236}">
                <a16:creationId xmlns:a16="http://schemas.microsoft.com/office/drawing/2014/main" id="{ACCF5191-DD7B-2236-BD06-8AC94C0E6C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4750" y="1526459"/>
            <a:ext cx="476250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ure 1.">
            <a:extLst>
              <a:ext uri="{FF2B5EF4-FFF2-40B4-BE49-F238E27FC236}">
                <a16:creationId xmlns:a16="http://schemas.microsoft.com/office/drawing/2014/main" id="{A58C6B0B-AECD-BBF6-01B0-29DCF6169C0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874726" y="1449309"/>
            <a:ext cx="2849479" cy="225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306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Culture, beauty, emotions, icons – Nature’s Contributions to People (NCP)</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4837C8C8-22BB-F3CE-5D49-6E5AA4847BAC}"/>
              </a:ext>
            </a:extLst>
          </p:cNvPr>
          <p:cNvSpPr txBox="1"/>
          <p:nvPr/>
        </p:nvSpPr>
        <p:spPr>
          <a:xfrm>
            <a:off x="306280" y="6019631"/>
            <a:ext cx="6098958" cy="369332"/>
          </a:xfrm>
          <a:prstGeom prst="rect">
            <a:avLst/>
          </a:prstGeom>
          <a:noFill/>
        </p:spPr>
        <p:txBody>
          <a:bodyPr wrap="square">
            <a:spAutoFit/>
          </a:bodyPr>
          <a:lstStyle/>
          <a:p>
            <a:r>
              <a:rPr lang="en-US" dirty="0"/>
              <a:t>Diaz et al. (2018) </a:t>
            </a:r>
            <a:r>
              <a:rPr lang="en-US" i="1" dirty="0"/>
              <a:t>Science</a:t>
            </a:r>
          </a:p>
        </p:txBody>
      </p:sp>
      <p:cxnSp>
        <p:nvCxnSpPr>
          <p:cNvPr id="10" name="Straight Connector 9">
            <a:extLst>
              <a:ext uri="{FF2B5EF4-FFF2-40B4-BE49-F238E27FC236}">
                <a16:creationId xmlns:a16="http://schemas.microsoft.com/office/drawing/2014/main" id="{34EB543A-4413-6B8B-AAD6-53D81958E59D}"/>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34" name="Picture 10" descr="alternativní popis obrázku chybí">
            <a:extLst>
              <a:ext uri="{FF2B5EF4-FFF2-40B4-BE49-F238E27FC236}">
                <a16:creationId xmlns:a16="http://schemas.microsoft.com/office/drawing/2014/main" id="{B3FFF8C3-8ABE-EA93-4531-AD223F5D3B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3092099" cy="2193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EFA3794-85EC-28C4-A3F6-DB2ED255409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25599" y="1524000"/>
            <a:ext cx="3294923" cy="21932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2B57247-FA9C-AFD9-88D7-46E1E1CB171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20522" y="1508452"/>
            <a:ext cx="3011971" cy="22087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untain meadows | A World Worth Watching">
            <a:extLst>
              <a:ext uri="{FF2B5EF4-FFF2-40B4-BE49-F238E27FC236}">
                <a16:creationId xmlns:a16="http://schemas.microsoft.com/office/drawing/2014/main" id="{107ED1B8-4DC3-7E1B-C514-D78FA9E703E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81799" y="3717231"/>
            <a:ext cx="2421647" cy="18190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he Rainforest: tropical forest facts, photos, and information">
            <a:extLst>
              <a:ext uri="{FF2B5EF4-FFF2-40B4-BE49-F238E27FC236}">
                <a16:creationId xmlns:a16="http://schemas.microsoft.com/office/drawing/2014/main" id="{9FF77FEE-3AEF-CBF2-70F7-604E1586F07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56364" y="3717231"/>
            <a:ext cx="2425435" cy="18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565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Example </a:t>
            </a:r>
            <a:r>
              <a:rPr lang="en-US" b="1" dirty="0">
                <a:solidFill>
                  <a:schemeClr val="bg1">
                    <a:lumMod val="85000"/>
                  </a:schemeClr>
                </a:solidFill>
              </a:rPr>
              <a:t>big questions </a:t>
            </a:r>
            <a:r>
              <a:rPr lang="en-US" dirty="0">
                <a:solidFill>
                  <a:schemeClr val="bg1">
                    <a:lumMod val="85000"/>
                  </a:schemeClr>
                </a:solidFill>
              </a:rPr>
              <a:t>of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2954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Some big questions (a random selection)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8" name="Content Placeholder 2">
            <a:extLst>
              <a:ext uri="{FF2B5EF4-FFF2-40B4-BE49-F238E27FC236}">
                <a16:creationId xmlns:a16="http://schemas.microsoft.com/office/drawing/2014/main" id="{BDAD770E-E6AD-60E2-326F-B72197F343A1}"/>
              </a:ext>
            </a:extLst>
          </p:cNvPr>
          <p:cNvSpPr>
            <a:spLocks noGrp="1"/>
          </p:cNvSpPr>
          <p:nvPr>
            <p:ph idx="1"/>
          </p:nvPr>
        </p:nvSpPr>
        <p:spPr>
          <a:xfrm>
            <a:off x="1333500" y="980430"/>
            <a:ext cx="10074306" cy="5106425"/>
          </a:xfrm>
        </p:spPr>
        <p:txBody>
          <a:bodyPr>
            <a:normAutofit/>
          </a:bodyPr>
          <a:lstStyle/>
          <a:p>
            <a:pPr>
              <a:spcAft>
                <a:spcPts val="600"/>
              </a:spcAft>
            </a:pPr>
            <a:r>
              <a:rPr lang="en-US" dirty="0"/>
              <a:t>Why are some species rare and others common?</a:t>
            </a:r>
          </a:p>
          <a:p>
            <a:pPr>
              <a:spcAft>
                <a:spcPts val="600"/>
              </a:spcAft>
            </a:pPr>
            <a:r>
              <a:rPr lang="en-US" dirty="0"/>
              <a:t>What are the most important threats to species?</a:t>
            </a:r>
          </a:p>
          <a:p>
            <a:pPr>
              <a:spcAft>
                <a:spcPts val="600"/>
              </a:spcAft>
            </a:pPr>
            <a:r>
              <a:rPr lang="en-US" dirty="0"/>
              <a:t>Where are the most biologically rich/poor areas, and why?</a:t>
            </a:r>
          </a:p>
          <a:p>
            <a:pPr>
              <a:spcAft>
                <a:spcPts val="600"/>
              </a:spcAft>
            </a:pPr>
            <a:r>
              <a:rPr lang="cs-CZ" dirty="0" err="1"/>
              <a:t>How</a:t>
            </a:r>
            <a:r>
              <a:rPr lang="cs-CZ" dirty="0"/>
              <a:t> has </a:t>
            </a:r>
            <a:r>
              <a:rPr lang="cs-CZ" dirty="0" err="1"/>
              <a:t>been</a:t>
            </a:r>
            <a:r>
              <a:rPr lang="cs-CZ" dirty="0"/>
              <a:t> </a:t>
            </a:r>
            <a:r>
              <a:rPr lang="en-US" dirty="0"/>
              <a:t>biodiversity</a:t>
            </a:r>
            <a:r>
              <a:rPr lang="cs-CZ" dirty="0"/>
              <a:t> </a:t>
            </a:r>
            <a:r>
              <a:rPr lang="cs-CZ" dirty="0" err="1"/>
              <a:t>changing</a:t>
            </a:r>
            <a:r>
              <a:rPr lang="en-US" dirty="0"/>
              <a:t> in the Anthropocene?</a:t>
            </a:r>
          </a:p>
          <a:p>
            <a:pPr>
              <a:spcAft>
                <a:spcPts val="600"/>
              </a:spcAft>
            </a:pPr>
            <a:r>
              <a:rPr lang="en-US" dirty="0"/>
              <a:t>What will the effect of climate change or habitat loss be on biodiversity?</a:t>
            </a:r>
          </a:p>
          <a:p>
            <a:pPr>
              <a:spcAft>
                <a:spcPts val="600"/>
              </a:spcAft>
            </a:pPr>
            <a:r>
              <a:rPr lang="en-US" dirty="0"/>
              <a:t>How can we best protect species and biodiversity?</a:t>
            </a:r>
          </a:p>
          <a:p>
            <a:pPr>
              <a:spcAft>
                <a:spcPts val="600"/>
              </a:spcAft>
            </a:pPr>
            <a:r>
              <a:rPr lang="en-US" dirty="0"/>
              <a:t>Why are the tropics so species rich?</a:t>
            </a:r>
          </a:p>
          <a:p>
            <a:pPr>
              <a:spcAft>
                <a:spcPts val="600"/>
              </a:spcAft>
            </a:pPr>
            <a:r>
              <a:rPr lang="en-US" dirty="0"/>
              <a:t>What determines species composition?</a:t>
            </a:r>
          </a:p>
          <a:p>
            <a:pPr>
              <a:spcAft>
                <a:spcPts val="600"/>
              </a:spcAft>
            </a:pPr>
            <a:endParaRPr lang="en-US" dirty="0"/>
          </a:p>
          <a:p>
            <a:pPr>
              <a:spcAft>
                <a:spcPts val="600"/>
              </a:spcAft>
            </a:pPr>
            <a:endParaRPr lang="en-US" dirty="0"/>
          </a:p>
        </p:txBody>
      </p:sp>
      <p:sp>
        <p:nvSpPr>
          <p:cNvPr id="9" name="TextBox 8">
            <a:extLst>
              <a:ext uri="{FF2B5EF4-FFF2-40B4-BE49-F238E27FC236}">
                <a16:creationId xmlns:a16="http://schemas.microsoft.com/office/drawing/2014/main" id="{E54F3034-E38F-8A16-5BC3-DEE84339EA08}"/>
              </a:ext>
            </a:extLst>
          </p:cNvPr>
          <p:cNvSpPr txBox="1"/>
          <p:nvPr/>
        </p:nvSpPr>
        <p:spPr>
          <a:xfrm>
            <a:off x="306280" y="6019631"/>
            <a:ext cx="6098958" cy="369332"/>
          </a:xfrm>
          <a:prstGeom prst="rect">
            <a:avLst/>
          </a:prstGeom>
          <a:noFill/>
        </p:spPr>
        <p:txBody>
          <a:bodyPr wrap="square">
            <a:spAutoFit/>
          </a:bodyPr>
          <a:lstStyle/>
          <a:p>
            <a:r>
              <a:rPr lang="en-US" dirty="0"/>
              <a:t>Sutherland et al. (2012) </a:t>
            </a:r>
            <a:r>
              <a:rPr lang="en-US" i="1" dirty="0"/>
              <a:t>Journal of Ecology</a:t>
            </a:r>
          </a:p>
        </p:txBody>
      </p:sp>
      <p:cxnSp>
        <p:nvCxnSpPr>
          <p:cNvPr id="10" name="Straight Connector 9">
            <a:extLst>
              <a:ext uri="{FF2B5EF4-FFF2-40B4-BE49-F238E27FC236}">
                <a16:creationId xmlns:a16="http://schemas.microsoft.com/office/drawing/2014/main" id="{DBEFE2C3-8E4E-9580-9B4C-C00997939387}"/>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24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Contacts and links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515600" cy="5106425"/>
          </a:xfrm>
        </p:spPr>
        <p:txBody>
          <a:bodyPr>
            <a:normAutofit/>
          </a:bodyPr>
          <a:lstStyle/>
          <a:p>
            <a:pPr>
              <a:spcAft>
                <a:spcPts val="600"/>
              </a:spcAft>
            </a:pPr>
            <a:r>
              <a:rPr lang="en-US" dirty="0"/>
              <a:t>The </a:t>
            </a:r>
            <a:r>
              <a:rPr lang="cs-CZ" dirty="0" err="1"/>
              <a:t>teaching</a:t>
            </a:r>
            <a:r>
              <a:rPr lang="cs-CZ" dirty="0"/>
              <a:t> </a:t>
            </a:r>
            <a:r>
              <a:rPr lang="en-US" dirty="0"/>
              <a:t>team for 2025/2026: </a:t>
            </a:r>
          </a:p>
          <a:p>
            <a:pPr marL="342900" indent="-342900">
              <a:spcAft>
                <a:spcPts val="600"/>
              </a:spcAft>
              <a:buFont typeface="Arial" panose="020B0604020202020204" pitchFamily="34" charset="0"/>
              <a:buChar char="•"/>
            </a:pPr>
            <a:r>
              <a:rPr lang="en-US" b="1" dirty="0"/>
              <a:t>Petr Keil </a:t>
            </a:r>
            <a:r>
              <a:rPr lang="en-US" dirty="0"/>
              <a:t>(guarantor, </a:t>
            </a:r>
            <a:r>
              <a:rPr lang="en-US" dirty="0">
                <a:hlinkClick r:id="rId3"/>
              </a:rPr>
              <a:t>keil@fzp.czu.cz</a:t>
            </a:r>
            <a:r>
              <a:rPr lang="en-US" dirty="0"/>
              <a:t>)</a:t>
            </a:r>
          </a:p>
          <a:p>
            <a:pPr marL="342900" indent="-342900">
              <a:spcAft>
                <a:spcPts val="600"/>
              </a:spcAft>
              <a:buFont typeface="Arial" panose="020B0604020202020204" pitchFamily="34" charset="0"/>
              <a:buChar char="•"/>
            </a:pPr>
            <a:r>
              <a:rPr lang="en-US" b="1" dirty="0"/>
              <a:t>Flo </a:t>
            </a:r>
            <a:r>
              <a:rPr lang="en-US" b="1" dirty="0" err="1"/>
              <a:t>Grattarola</a:t>
            </a:r>
            <a:r>
              <a:rPr lang="en-US" b="1" dirty="0"/>
              <a:t> </a:t>
            </a:r>
            <a:r>
              <a:rPr lang="en-US" dirty="0"/>
              <a:t>(postdoc, </a:t>
            </a:r>
            <a:r>
              <a:rPr lang="en-US" dirty="0">
                <a:hlinkClick r:id="rId4"/>
              </a:rPr>
              <a:t>grattarola@fzp.czu.cz</a:t>
            </a:r>
            <a:r>
              <a:rPr lang="en-US" dirty="0"/>
              <a:t>)</a:t>
            </a:r>
          </a:p>
          <a:p>
            <a:pPr marL="342900" indent="-342900">
              <a:spcAft>
                <a:spcPts val="600"/>
              </a:spcAft>
              <a:buFont typeface="Arial" panose="020B0604020202020204" pitchFamily="34" charset="0"/>
              <a:buChar char="•"/>
            </a:pPr>
            <a:r>
              <a:rPr lang="en-US" b="1" dirty="0"/>
              <a:t>Carmen Soria</a:t>
            </a:r>
            <a:r>
              <a:rPr lang="cs-CZ" dirty="0"/>
              <a:t> </a:t>
            </a:r>
            <a:r>
              <a:rPr lang="en-US" dirty="0"/>
              <a:t>(postdoc, </a:t>
            </a:r>
            <a:r>
              <a:rPr lang="es-ES" dirty="0">
                <a:hlinkClick r:id="rId5"/>
              </a:rPr>
              <a:t>soria_gonzalez@fzp.czu.cz</a:t>
            </a:r>
            <a:r>
              <a:rPr lang="en-US" dirty="0"/>
              <a:t>)</a:t>
            </a:r>
          </a:p>
          <a:p>
            <a:pPr marL="342900" indent="-342900">
              <a:spcAft>
                <a:spcPts val="600"/>
              </a:spcAft>
              <a:buFont typeface="Arial" panose="020B0604020202020204" pitchFamily="34" charset="0"/>
              <a:buChar char="•"/>
            </a:pPr>
            <a:r>
              <a:rPr lang="en-GB" b="1" dirty="0"/>
              <a:t>Adam Ulicny </a:t>
            </a:r>
            <a:r>
              <a:rPr lang="en-US" dirty="0"/>
              <a:t>(PhD student, </a:t>
            </a:r>
            <a:r>
              <a:rPr lang="de-DE" dirty="0">
                <a:hlinkClick r:id="rId6"/>
              </a:rPr>
              <a:t>ulicncy@fld.czu.cz</a:t>
            </a:r>
            <a:r>
              <a:rPr lang="en-US" dirty="0"/>
              <a:t>)</a:t>
            </a:r>
          </a:p>
          <a:p>
            <a:pPr marL="342900" indent="-342900">
              <a:spcAft>
                <a:spcPts val="600"/>
              </a:spcAft>
              <a:buFont typeface="Arial" panose="020B0604020202020204" pitchFamily="34" charset="0"/>
              <a:buChar char="•"/>
            </a:pPr>
            <a:r>
              <a:rPr lang="en-US" b="1" dirty="0"/>
              <a:t>Gabriele Midolo </a:t>
            </a:r>
            <a:r>
              <a:rPr lang="en-US" dirty="0"/>
              <a:t>(postdoc, </a:t>
            </a:r>
            <a:r>
              <a:rPr lang="en-US" dirty="0">
                <a:hlinkClick r:id="rId7"/>
              </a:rPr>
              <a:t>gabriele.midolo@gmail.com</a:t>
            </a:r>
            <a:r>
              <a:rPr lang="en-US" dirty="0"/>
              <a:t>)</a:t>
            </a:r>
          </a:p>
          <a:p>
            <a:pPr marL="342900" indent="-342900">
              <a:spcAft>
                <a:spcPts val="600"/>
              </a:spcAft>
              <a:buFont typeface="Arial" panose="020B0604020202020204" pitchFamily="34" charset="0"/>
              <a:buChar char="•"/>
            </a:pPr>
            <a:r>
              <a:rPr lang="en-US" b="1" dirty="0"/>
              <a:t>Melanie Tietje </a:t>
            </a:r>
            <a:r>
              <a:rPr lang="en-US" dirty="0"/>
              <a:t>(postdoc, </a:t>
            </a:r>
            <a:r>
              <a:rPr lang="en-US" dirty="0">
                <a:hlinkClick r:id="rId8"/>
              </a:rPr>
              <a:t>tietje@fzp.czu.cz</a:t>
            </a:r>
            <a:r>
              <a:rPr lang="en-US" dirty="0"/>
              <a:t>)</a:t>
            </a:r>
          </a:p>
          <a:p>
            <a:pPr marL="342900" indent="-342900">
              <a:spcAft>
                <a:spcPts val="600"/>
              </a:spcAft>
              <a:buFont typeface="Arial" panose="020B0604020202020204" pitchFamily="34" charset="0"/>
              <a:buChar char="•"/>
            </a:pPr>
            <a:r>
              <a:rPr lang="en-US" b="1" dirty="0"/>
              <a:t>Elisa </a:t>
            </a:r>
            <a:r>
              <a:rPr lang="en-US" b="1" dirty="0" err="1"/>
              <a:t>Padulosi</a:t>
            </a:r>
            <a:r>
              <a:rPr lang="en-US" b="1" dirty="0"/>
              <a:t> </a:t>
            </a:r>
            <a:r>
              <a:rPr lang="en-US" dirty="0"/>
              <a:t>(PhD student, </a:t>
            </a:r>
            <a:r>
              <a:rPr lang="en-US" dirty="0">
                <a:hlinkClick r:id="rId9"/>
              </a:rPr>
              <a:t>padulosi@fzp.czu.cz</a:t>
            </a:r>
            <a:r>
              <a:rPr lang="en-US" dirty="0"/>
              <a:t>)</a:t>
            </a:r>
          </a:p>
          <a:p>
            <a:pPr marL="342900" indent="-342900">
              <a:spcAft>
                <a:spcPts val="600"/>
              </a:spcAft>
              <a:buFont typeface="Arial" panose="020B0604020202020204" pitchFamily="34" charset="0"/>
              <a:buChar char="•"/>
            </a:pP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Tree>
    <p:extLst>
      <p:ext uri="{BB962C8B-B14F-4D97-AF65-F5344CB8AC3E}">
        <p14:creationId xmlns:p14="http://schemas.microsoft.com/office/powerpoint/2010/main" val="496417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Brief history of macroecology and biogeography </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5">
            <a:extLst>
              <a:ext uri="{FF2B5EF4-FFF2-40B4-BE49-F238E27FC236}">
                <a16:creationId xmlns:a16="http://schemas.microsoft.com/office/drawing/2014/main" id="{348DD7A8-6168-C6BA-59E1-E6E8B5A02625}"/>
              </a:ext>
            </a:extLst>
          </p:cNvPr>
          <p:cNvSpPr>
            <a:spLocks noGrp="1"/>
          </p:cNvSpPr>
          <p:nvPr>
            <p:ph type="body" idx="1"/>
          </p:nvPr>
        </p:nvSpPr>
        <p:spPr>
          <a:xfrm>
            <a:off x="1252765" y="4734603"/>
            <a:ext cx="10515600" cy="1500187"/>
          </a:xfrm>
        </p:spPr>
        <p:txBody>
          <a:bodyPr/>
          <a:lstStyle/>
          <a:p>
            <a:r>
              <a:rPr lang="en-US" dirty="0"/>
              <a:t>The chronologically ordered list of old white males</a:t>
            </a:r>
            <a:endParaRPr lang="cs-CZ" dirty="0"/>
          </a:p>
        </p:txBody>
      </p:sp>
    </p:spTree>
    <p:extLst>
      <p:ext uri="{BB962C8B-B14F-4D97-AF65-F5344CB8AC3E}">
        <p14:creationId xmlns:p14="http://schemas.microsoft.com/office/powerpoint/2010/main" val="907804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 name="Picture 2" descr="Stieler Joseph Karl: Portrét Alexandera von Humboldta">
            <a:extLst>
              <a:ext uri="{FF2B5EF4-FFF2-40B4-BE49-F238E27FC236}">
                <a16:creationId xmlns:a16="http://schemas.microsoft.com/office/drawing/2014/main" id="{C276D794-F57F-4C3D-C266-052EA64DEAB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5239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156904-F35E-5658-34E9-6F93864550A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99283" y="1552389"/>
            <a:ext cx="6711517" cy="448819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2F5BC04-92F2-BAFF-C2AA-DEB6FB914D7C}"/>
              </a:ext>
            </a:extLst>
          </p:cNvPr>
          <p:cNvGrpSpPr/>
          <p:nvPr/>
        </p:nvGrpSpPr>
        <p:grpSpPr>
          <a:xfrm flipV="1">
            <a:off x="1333500" y="1037978"/>
            <a:ext cx="9284193" cy="203447"/>
            <a:chOff x="1333500" y="914153"/>
            <a:chExt cx="9284193" cy="203447"/>
          </a:xfrm>
        </p:grpSpPr>
        <p:cxnSp>
          <p:nvCxnSpPr>
            <p:cNvPr id="22" name="Straight Connector 21">
              <a:extLst>
                <a:ext uri="{FF2B5EF4-FFF2-40B4-BE49-F238E27FC236}">
                  <a16:creationId xmlns:a16="http://schemas.microsoft.com/office/drawing/2014/main" id="{469AC921-0F42-91A1-C231-7D606F0E0D66}"/>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9229A9-9682-5BAB-F5E4-FE46D6A7712A}"/>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414FE7-9267-A760-C02D-AFCBFD386578}"/>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99BFEA-81F0-4AA5-A182-4B333A2806F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FF42A6-DFCA-2553-5742-77FE93440306}"/>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9B293B-825A-5425-9507-71AC5258837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E753124-527D-8280-120B-7022B18AE91D}"/>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9" name="TextBox 28">
            <a:extLst>
              <a:ext uri="{FF2B5EF4-FFF2-40B4-BE49-F238E27FC236}">
                <a16:creationId xmlns:a16="http://schemas.microsoft.com/office/drawing/2014/main" id="{8F9DCEAD-C738-E943-1301-F3D957A9981F}"/>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0" name="TextBox 29">
            <a:extLst>
              <a:ext uri="{FF2B5EF4-FFF2-40B4-BE49-F238E27FC236}">
                <a16:creationId xmlns:a16="http://schemas.microsoft.com/office/drawing/2014/main" id="{200AE855-77B9-1509-813C-58C1CB07E1A9}"/>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1" name="TextBox 30">
            <a:extLst>
              <a:ext uri="{FF2B5EF4-FFF2-40B4-BE49-F238E27FC236}">
                <a16:creationId xmlns:a16="http://schemas.microsoft.com/office/drawing/2014/main" id="{44BF5ADC-58B8-26C9-3D71-4B09096E010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2" name="TextBox 31">
            <a:extLst>
              <a:ext uri="{FF2B5EF4-FFF2-40B4-BE49-F238E27FC236}">
                <a16:creationId xmlns:a16="http://schemas.microsoft.com/office/drawing/2014/main" id="{A4B6AC96-00F0-4ED0-8DE7-42B9516D071B}"/>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4" name="Oval 33">
            <a:extLst>
              <a:ext uri="{FF2B5EF4-FFF2-40B4-BE49-F238E27FC236}">
                <a16:creationId xmlns:a16="http://schemas.microsoft.com/office/drawing/2014/main" id="{A235AA41-D4E3-BEDA-8C3C-7ADC052242E6}"/>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20CC7591-EAEE-FB45-1617-5C698729590D}"/>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302080C3-80D4-F8EB-7A4D-736CFF94DB5C}"/>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F329CA46-A88E-834B-191B-9D45314D9D16}"/>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2BDB158E-8D1D-D2B8-D1CE-DC8B6FFCB6E9}"/>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8EF3E61D-107F-6BD4-B09E-97F0CFB8B4FB}"/>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5294CD05-843F-7970-2F0A-56FEAFC28DF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10378C51-791D-A225-C087-BA8CB6E8EB2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4AC37CCF-A323-17A6-2C0E-0CDFAA86A4B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B0DB9DC9-847C-8096-1B3D-DA52311EAF2A}"/>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4679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i="1" dirty="0" err="1">
                <a:solidFill>
                  <a:srgbClr val="23373B"/>
                </a:solidFill>
                <a:latin typeface="Arial" panose="020B0604020202020204" pitchFamily="34" charset="0"/>
                <a:ea typeface="Droid Sans Fallback" pitchFamily="2"/>
                <a:cs typeface="Arial" panose="020B0604020202020204" pitchFamily="34" charset="0"/>
              </a:rPr>
              <a:t>Naturgem</a:t>
            </a:r>
            <a:r>
              <a:rPr lang="cs-CZ" sz="1600" dirty="0" err="1">
                <a:solidFill>
                  <a:srgbClr val="23373B"/>
                </a:solidFill>
                <a:latin typeface="Arial" panose="020B0604020202020204" pitchFamily="34" charset="0"/>
                <a:ea typeface="Droid Sans Fallback" pitchFamily="2"/>
                <a:cs typeface="Arial" panose="020B0604020202020204" pitchFamily="34" charset="0"/>
              </a:rPr>
              <a:t>älde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from</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The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Geography</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of</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Plants</a:t>
            </a:r>
            <a:r>
              <a:rPr lang="cs-CZ" sz="1600" dirty="0">
                <a:solidFill>
                  <a:srgbClr val="23373B"/>
                </a:solidFill>
                <a:latin typeface="Arial" panose="020B0604020202020204" pitchFamily="34" charset="0"/>
                <a:ea typeface="Droid Sans Fallback" pitchFamily="2"/>
                <a:cs typeface="Arial" panose="020B0604020202020204" pitchFamily="34" charset="0"/>
              </a:rPr>
              <a:t>, 1807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a:extLst>
              <a:ext uri="{FF2B5EF4-FFF2-40B4-BE49-F238E27FC236}">
                <a16:creationId xmlns:a16="http://schemas.microsoft.com/office/drawing/2014/main" id="{10CE056B-6702-761C-427D-335839580B9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89171" y="1523863"/>
            <a:ext cx="7108925" cy="4403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2730A2F-B59D-C5AD-70D0-C6A890CA163A}"/>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D03323BD-5AD4-9DFC-A6BA-0C8613493C5D}"/>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EFD2C3-C8C2-2A70-3EDD-6BCF73BB78B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C3E94C-37BB-2A01-2957-40F08C77F02F}"/>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AB53F1-B98F-5A64-3E7D-FB00FF296A1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30C497-C826-543B-99D0-0CF4C7DD559B}"/>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2B6B2B-6510-9BCC-77A2-3891E7E26566}"/>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2FBB596-9C15-07F8-C22C-C2E1BCC200F3}"/>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02C01B04-ED64-827E-89AB-1908D93CC4D0}"/>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C86D46A-2DCD-C69B-C6FE-488552E24EB2}"/>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A49EC910-4ACA-52BF-3749-4F4D05ABF391}"/>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251A401A-3906-70A6-CA65-2CE7636964F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CC91CDFC-F505-EB41-4E83-B7A4E01E52EC}"/>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EA766EDD-5A6A-4D04-CAD9-A0168AC8AF23}"/>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BBDE30B-AB51-5ADE-F583-797BA89BBF2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112E2B1-9446-0970-5FAD-E84A0F52AD0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B5EFB15C-614D-4643-0A3D-30A4FED3ACB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443C8DE-854B-9CE2-6519-4274E1E20251}"/>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38E8A5C1-742E-E6CB-5245-874B53BBEEE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8D4C32B0-33BE-1DC8-5474-EB1F902A8B89}"/>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16E88AED-D2AF-0EAD-5921-1E24BD1B0F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5DA7609D-9ABB-1E42-B31F-D8DCDED9FBE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5950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53727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Chimborazo </a:t>
            </a:r>
            <a:r>
              <a:rPr lang="cs-CZ" sz="1600" dirty="0" err="1">
                <a:solidFill>
                  <a:srgbClr val="23373B"/>
                </a:solidFill>
                <a:latin typeface="Arial" panose="020B0604020202020204" pitchFamily="34" charset="0"/>
                <a:ea typeface="Droid Sans Fallback" pitchFamily="2"/>
                <a:cs typeface="Arial" panose="020B0604020202020204" pitchFamily="34" charset="0"/>
              </a:rPr>
              <a:t>volcano</a:t>
            </a:r>
            <a:r>
              <a:rPr lang="cs-CZ" sz="1600" dirty="0">
                <a:solidFill>
                  <a:srgbClr val="23373B"/>
                </a:solidFill>
                <a:latin typeface="Arial" panose="020B0604020202020204" pitchFamily="34" charset="0"/>
                <a:ea typeface="Droid Sans Fallback" pitchFamily="2"/>
                <a:cs typeface="Arial" panose="020B0604020202020204" pitchFamily="34" charset="0"/>
              </a:rPr>
              <a:t>, Friedrich Georg </a:t>
            </a:r>
            <a:r>
              <a:rPr lang="cs-CZ" sz="1600" dirty="0" err="1">
                <a:solidFill>
                  <a:srgbClr val="23373B"/>
                </a:solidFill>
                <a:latin typeface="Arial" panose="020B0604020202020204" pitchFamily="34" charset="0"/>
                <a:ea typeface="Droid Sans Fallback" pitchFamily="2"/>
                <a:cs typeface="Arial" panose="020B0604020202020204" pitchFamily="34" charset="0"/>
              </a:rPr>
              <a:t>Weitsch</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dirty="0">
                <a:solidFill>
                  <a:srgbClr val="23373B"/>
                </a:solidFill>
                <a:latin typeface="Arial" panose="020B0604020202020204" pitchFamily="34" charset="0"/>
                <a:ea typeface="Droid Sans Fallback" pitchFamily="2"/>
                <a:cs typeface="Arial" panose="020B0604020202020204" pitchFamily="34" charset="0"/>
              </a:rPr>
              <a:t>(1810)</a:t>
            </a:r>
            <a:endParaRPr lang="cs-CZ" sz="1600" dirty="0">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2012952"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7C3084-61CC-564B-0BA2-0090EB6662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48441" y="1528023"/>
            <a:ext cx="5686009" cy="407694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BF770AD4-892D-AAA2-9B05-D23CDE99B643}"/>
              </a:ext>
            </a:extLst>
          </p:cNvPr>
          <p:cNvGrpSpPr/>
          <p:nvPr/>
        </p:nvGrpSpPr>
        <p:grpSpPr>
          <a:xfrm flipV="1">
            <a:off x="1333500" y="1037978"/>
            <a:ext cx="9284193" cy="203447"/>
            <a:chOff x="1333500" y="914153"/>
            <a:chExt cx="9284193" cy="203447"/>
          </a:xfrm>
        </p:grpSpPr>
        <p:cxnSp>
          <p:nvCxnSpPr>
            <p:cNvPr id="11" name="Straight Connector 10">
              <a:extLst>
                <a:ext uri="{FF2B5EF4-FFF2-40B4-BE49-F238E27FC236}">
                  <a16:creationId xmlns:a16="http://schemas.microsoft.com/office/drawing/2014/main" id="{9DA41B7F-2075-8074-E847-E9CE6AD8C36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B824C2-98A5-A3DD-6B69-2E36267519F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F4293-9A61-DC38-D341-FE86D8C7AB64}"/>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03996B-254D-F26B-DA51-3517FCBC73E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9260B9-90B3-611F-652F-A5061DEE94F2}"/>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47029B-EAEF-2F51-9F3E-563C0DB7745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8E3A9FA-C0DF-6CC1-B6D5-B017FE842A9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8" name="TextBox 17">
            <a:extLst>
              <a:ext uri="{FF2B5EF4-FFF2-40B4-BE49-F238E27FC236}">
                <a16:creationId xmlns:a16="http://schemas.microsoft.com/office/drawing/2014/main" id="{3F04AD00-5340-398E-4EBA-A1D3B5963D4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9" name="TextBox 18">
            <a:extLst>
              <a:ext uri="{FF2B5EF4-FFF2-40B4-BE49-F238E27FC236}">
                <a16:creationId xmlns:a16="http://schemas.microsoft.com/office/drawing/2014/main" id="{17F34C63-F0C2-4A11-62EC-3E6F46206993}"/>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0" name="TextBox 19">
            <a:extLst>
              <a:ext uri="{FF2B5EF4-FFF2-40B4-BE49-F238E27FC236}">
                <a16:creationId xmlns:a16="http://schemas.microsoft.com/office/drawing/2014/main" id="{536A71B7-4420-5440-0396-F3476049AE2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1" name="TextBox 20">
            <a:extLst>
              <a:ext uri="{FF2B5EF4-FFF2-40B4-BE49-F238E27FC236}">
                <a16:creationId xmlns:a16="http://schemas.microsoft.com/office/drawing/2014/main" id="{C40F29ED-1CD6-1F89-B581-5402A854FB4E}"/>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2" name="Oval 21">
            <a:extLst>
              <a:ext uri="{FF2B5EF4-FFF2-40B4-BE49-F238E27FC236}">
                <a16:creationId xmlns:a16="http://schemas.microsoft.com/office/drawing/2014/main" id="{8CFC6446-1A4C-42DA-1F50-FDB6171815E0}"/>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F084F7D7-EDC0-483D-074F-FA6F1E4516A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72AE0927-229F-8178-D69E-936E3D932F32}"/>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B35CA28-A710-27C5-5575-5F2223E7A65F}"/>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90EF641-D480-1743-D517-3B47B921BD2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5920D18-C180-DEBF-9E58-F4CF89084DB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AD91301-AC7B-D6CD-57BA-1F23BECAC41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2E38154-FAAA-1CE8-C6D9-CB6D255B78B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9CC4196-4F4E-10A5-8392-53DE0A24723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7B6BE3A6-FC34-109B-5FBD-6C87F5DE706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4309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3268"/>
            <a:ext cx="1308878" cy="191478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p of Wallace's travels in the Malay Archipelago">
            <a:extLst>
              <a:ext uri="{FF2B5EF4-FFF2-40B4-BE49-F238E27FC236}">
                <a16:creationId xmlns:a16="http://schemas.microsoft.com/office/drawing/2014/main" id="{0DFB6408-CCB5-EED1-AE32-41F0812DCA4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40715" y="1529092"/>
            <a:ext cx="7215340" cy="437907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313D457-C000-4241-5CC1-87B175972AF5}"/>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9E240867-CED6-D73F-1A35-DAD62860AC3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275491-4ECC-03EF-CAE8-55ACC25E51CC}"/>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2A04E1-5B86-7EE3-EB8D-E133D83FF5F1}"/>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C92927-599F-56A4-4E23-6831A0BBBA9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7BF26F-E1B2-AD91-8972-91D193ADCD1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85C668-B31B-DB4E-26EA-F8F3B5C07B3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F67CF193-EA76-6218-63DF-EEBCF2FA326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9B2983A3-CA6F-2BB7-03E8-67FF4646787A}"/>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7C5B8188-27E3-B083-B6EF-591E358E4CE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285BCF4F-9D3E-AFB3-991C-C5FE82C87C06}"/>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F8C3B978-E327-BDF0-F157-62007DD8578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CE744772-7297-8586-4D2A-F8C17C9DFFD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8A3787C4-8B63-E49E-2814-D80EDDA5164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F256510E-59C2-3A65-E1FA-CF631690F4A8}"/>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2AD040C9-632A-9343-614D-D4535C82A1A3}"/>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4131BA08-9ED4-0E12-8F15-976E6910BE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A31DD36A-71FA-935B-2004-5EA5237E814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E97DAE20-3836-FBA8-6965-3ECC9E19683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53706F93-B83D-7945-700E-A86D08503562}"/>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481BEC1-F0B9-A183-416B-B9ACAA54A20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316A9CD3-7B22-61CC-2A3A-03C24EFF92F1}"/>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82172A-438A-467A-07E4-13EB466B5322}"/>
              </a:ext>
            </a:extLst>
          </p:cNvPr>
          <p:cNvSpPr txBox="1"/>
          <p:nvPr/>
        </p:nvSpPr>
        <p:spPr>
          <a:xfrm>
            <a:off x="447042" y="6162620"/>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spTree>
    <p:extLst>
      <p:ext uri="{BB962C8B-B14F-4D97-AF65-F5344CB8AC3E}">
        <p14:creationId xmlns:p14="http://schemas.microsoft.com/office/powerpoint/2010/main" val="3262243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6">
            <a:extLst>
              <a:ext uri="{FF2B5EF4-FFF2-40B4-BE49-F238E27FC236}">
                <a16:creationId xmlns:a16="http://schemas.microsoft.com/office/drawing/2014/main" id="{9A2D349A-3E36-BDFA-CEEA-0864FC4895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36281" y="1517414"/>
            <a:ext cx="7927184" cy="4359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0" y="1537078"/>
            <a:ext cx="1308878" cy="191478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0F0177BB-43B3-0864-FBCF-3DDE57C99949}"/>
              </a:ext>
            </a:extLst>
          </p:cNvPr>
          <p:cNvGrpSpPr/>
          <p:nvPr/>
        </p:nvGrpSpPr>
        <p:grpSpPr>
          <a:xfrm flipV="1">
            <a:off x="1333500" y="1037978"/>
            <a:ext cx="9284193" cy="203447"/>
            <a:chOff x="1333500" y="914153"/>
            <a:chExt cx="9284193" cy="203447"/>
          </a:xfrm>
        </p:grpSpPr>
        <p:cxnSp>
          <p:nvCxnSpPr>
            <p:cNvPr id="25" name="Straight Connector 24">
              <a:extLst>
                <a:ext uri="{FF2B5EF4-FFF2-40B4-BE49-F238E27FC236}">
                  <a16:creationId xmlns:a16="http://schemas.microsoft.com/office/drawing/2014/main" id="{0B3A2EF3-E0CE-4C31-E395-E84568565C5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E89E16-6E54-6F2E-2119-37BAB2155D83}"/>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2894C0A-C4CD-4E92-03F8-3A30513148AD}"/>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A1E108-1A1B-839C-189B-81046EFB50A4}"/>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B37423-9507-4C6D-0435-DA69AB95416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FC1B46-891A-25A0-EDBF-9472BAD1019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AAAA3BDC-059C-FA1F-008B-57C166A1E5A0}"/>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32" name="TextBox 31">
            <a:extLst>
              <a:ext uri="{FF2B5EF4-FFF2-40B4-BE49-F238E27FC236}">
                <a16:creationId xmlns:a16="http://schemas.microsoft.com/office/drawing/2014/main" id="{58DB5080-7B82-BE16-D597-B23CA44375B4}"/>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3" name="TextBox 32">
            <a:extLst>
              <a:ext uri="{FF2B5EF4-FFF2-40B4-BE49-F238E27FC236}">
                <a16:creationId xmlns:a16="http://schemas.microsoft.com/office/drawing/2014/main" id="{06CEF927-8BA8-E900-398D-E48BA5B9CD2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4" name="TextBox 33">
            <a:extLst>
              <a:ext uri="{FF2B5EF4-FFF2-40B4-BE49-F238E27FC236}">
                <a16:creationId xmlns:a16="http://schemas.microsoft.com/office/drawing/2014/main" id="{948FC2BB-9686-5034-5B3A-3ABE1ED60CAC}"/>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5" name="TextBox 34">
            <a:extLst>
              <a:ext uri="{FF2B5EF4-FFF2-40B4-BE49-F238E27FC236}">
                <a16:creationId xmlns:a16="http://schemas.microsoft.com/office/drawing/2014/main" id="{C5878D87-E50F-3641-E293-5706EA5C7F46}"/>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6" name="Oval 35">
            <a:extLst>
              <a:ext uri="{FF2B5EF4-FFF2-40B4-BE49-F238E27FC236}">
                <a16:creationId xmlns:a16="http://schemas.microsoft.com/office/drawing/2014/main" id="{C0E5671A-6B10-6455-9EB9-97CD58C957E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65B34882-3E38-4578-1613-9A08976AA4A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7D082163-68A3-B707-7C0C-3DB88A68870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A3A607D-9060-CEF3-DBCB-57FFC21371D8}"/>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9137B21-40D5-CB61-D143-F89B21AA6BF5}"/>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7B3CFF95-53BC-1246-78C9-27493B6B3785}"/>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CF43DA23-9FFA-79EA-3256-103211CF0429}"/>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F3408383-66E3-2966-192B-D6F56533EAA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981A1909-9F51-0631-B892-FDAE53620E5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AAD88747-A031-A9C2-7235-2B49D133CFBF}"/>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5698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Darwin – the idea of universal laws (the Entangled Bank)</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Darwin (1859)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On the Origin of Species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Voyage of the Beagle, 1831-1836</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084" name="Picture 12">
            <a:extLst>
              <a:ext uri="{FF2B5EF4-FFF2-40B4-BE49-F238E27FC236}">
                <a16:creationId xmlns:a16="http://schemas.microsoft.com/office/drawing/2014/main" id="{4B4EFFA9-9690-8565-1D6C-C9F12BE2FBE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4703"/>
            <a:ext cx="1362352" cy="191334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88114216-7789-5FE1-78B2-FE395C0AC35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99786" y="1534703"/>
            <a:ext cx="8274404" cy="413720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38AC04-C3A5-E8D0-251A-43F41C2E51CC}"/>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6FE0A54F-53B4-7270-2C6E-B291E3FBFFE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ECE579-9D07-E2DF-0756-B19385E79D2E}"/>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1C4607-9415-ED33-FD8A-EF69EFE7E04A}"/>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0CD20C0-B157-1F6F-939A-82E0CBF07FEF}"/>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048DEA-719D-7CD6-229D-D1046D51685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A076A8-410B-EBF4-0E29-C8D52AA0801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5D37C5FD-6E53-429C-354F-B6BE966D34BE}"/>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87D17B7F-E716-EE4A-2EBB-A8226F8DA79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293411EE-4F59-6944-9F99-4CB2322FD2F1}"/>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B6BBE34C-9C73-8AB3-F0F3-E9CA6E03D06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70CD8FE3-220D-FBCE-5D85-4F295636E3D3}"/>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E9C01773-872F-4224-CE8D-76DDF737234B}"/>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9B563E08-B245-ABF1-7789-BAB5071DB03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15B53FCB-2B95-21CD-892F-831C2DC85A8E}"/>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7026D1FA-6551-A188-8730-AAED4EBE7E6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61C5B98-033B-5F04-D36D-B69B66AB2F9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3DD594C-8E57-42E1-66E6-10A3A6E7ACC6}"/>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1304F5B1-037B-5327-C60D-D13E9F66B1D4}"/>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4D3F074-A2CD-72D7-47FE-E1E216F14EA4}"/>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C7F500A-AA76-D807-4917-C4B622AA2085}"/>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DC3D360-D009-0D0E-D176-E93FC8E4F7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9095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Olof Arrhenius –the larger the area the more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Arrhenius (1921) Species and area. Journal of Ecology, 9: 95-99.</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170" name="Picture 2">
            <a:extLst>
              <a:ext uri="{FF2B5EF4-FFF2-40B4-BE49-F238E27FC236}">
                <a16:creationId xmlns:a16="http://schemas.microsoft.com/office/drawing/2014/main" id="{6CEE87BC-4974-3874-46F7-F4BC8D856C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1" y="1500326"/>
            <a:ext cx="2162574" cy="16955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8951009-AA60-9402-0CD7-4649C2B63502}"/>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180F43BC-5C0A-47F2-D726-43DEA1B56A6B}"/>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7" name="Group 36">
            <a:extLst>
              <a:ext uri="{FF2B5EF4-FFF2-40B4-BE49-F238E27FC236}">
                <a16:creationId xmlns:a16="http://schemas.microsoft.com/office/drawing/2014/main" id="{3DEC3D2A-1525-2306-F475-4192BA1DCD5B}"/>
              </a:ext>
            </a:extLst>
          </p:cNvPr>
          <p:cNvGrpSpPr/>
          <p:nvPr/>
        </p:nvGrpSpPr>
        <p:grpSpPr>
          <a:xfrm>
            <a:off x="3723231" y="1492803"/>
            <a:ext cx="3212361" cy="3154360"/>
            <a:chOff x="533400" y="1066800"/>
            <a:chExt cx="5715000" cy="5611813"/>
          </a:xfrm>
        </p:grpSpPr>
        <p:pic>
          <p:nvPicPr>
            <p:cNvPr id="32" name="Picture 7">
              <a:extLst>
                <a:ext uri="{FF2B5EF4-FFF2-40B4-BE49-F238E27FC236}">
                  <a16:creationId xmlns:a16="http://schemas.microsoft.com/office/drawing/2014/main" id="{C4D597FE-ABBD-0437-30C7-F533FC31615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400" y="1066800"/>
              <a:ext cx="5715000" cy="561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35">
              <a:extLst>
                <a:ext uri="{FF2B5EF4-FFF2-40B4-BE49-F238E27FC236}">
                  <a16:creationId xmlns:a16="http://schemas.microsoft.com/office/drawing/2014/main" id="{5AB4D83B-8B96-391A-B337-87BE43F92B32}"/>
                </a:ext>
              </a:extLst>
            </p:cNvPr>
            <p:cNvGrpSpPr/>
            <p:nvPr/>
          </p:nvGrpSpPr>
          <p:grpSpPr>
            <a:xfrm>
              <a:off x="1905000" y="1524000"/>
              <a:ext cx="3048000" cy="2590800"/>
              <a:chOff x="1905000" y="1524000"/>
              <a:chExt cx="3048000" cy="2590800"/>
            </a:xfrm>
          </p:grpSpPr>
          <p:sp>
            <p:nvSpPr>
              <p:cNvPr id="33" name="Rectangle 4">
                <a:extLst>
                  <a:ext uri="{FF2B5EF4-FFF2-40B4-BE49-F238E27FC236}">
                    <a16:creationId xmlns:a16="http://schemas.microsoft.com/office/drawing/2014/main" id="{BD866C0A-8B83-B306-4E0F-CD83BEC91BA3}"/>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5">
                <a:extLst>
                  <a:ext uri="{FF2B5EF4-FFF2-40B4-BE49-F238E27FC236}">
                    <a16:creationId xmlns:a16="http://schemas.microsoft.com/office/drawing/2014/main" id="{62EE1FE9-A46F-1720-26E6-7206C04DE7ED}"/>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Rectangle 6">
                <a:extLst>
                  <a:ext uri="{FF2B5EF4-FFF2-40B4-BE49-F238E27FC236}">
                    <a16:creationId xmlns:a16="http://schemas.microsoft.com/office/drawing/2014/main" id="{01B38269-24C2-7AD0-5918-E06D2A652EFD}"/>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8" name="Group 37">
            <a:extLst>
              <a:ext uri="{FF2B5EF4-FFF2-40B4-BE49-F238E27FC236}">
                <a16:creationId xmlns:a16="http://schemas.microsoft.com/office/drawing/2014/main" id="{01DA1A26-0384-DB77-0589-94851C192D15}"/>
              </a:ext>
            </a:extLst>
          </p:cNvPr>
          <p:cNvGrpSpPr/>
          <p:nvPr/>
        </p:nvGrpSpPr>
        <p:grpSpPr>
          <a:xfrm>
            <a:off x="7097331" y="1532349"/>
            <a:ext cx="2608731" cy="1695573"/>
            <a:chOff x="457200" y="990600"/>
            <a:chExt cx="8077200" cy="5249863"/>
          </a:xfrm>
        </p:grpSpPr>
        <p:pic>
          <p:nvPicPr>
            <p:cNvPr id="39" name="Picture 8">
              <a:extLst>
                <a:ext uri="{FF2B5EF4-FFF2-40B4-BE49-F238E27FC236}">
                  <a16:creationId xmlns:a16="http://schemas.microsoft.com/office/drawing/2014/main" id="{FE01E183-3C9A-9ABC-922F-8BFE885697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 y="990600"/>
              <a:ext cx="8077200" cy="524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9">
              <a:extLst>
                <a:ext uri="{FF2B5EF4-FFF2-40B4-BE49-F238E27FC236}">
                  <a16:creationId xmlns:a16="http://schemas.microsoft.com/office/drawing/2014/main" id="{9817F0F1-64B2-CCB3-2FFE-EAB092529815}"/>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Rectangle 11">
              <a:extLst>
                <a:ext uri="{FF2B5EF4-FFF2-40B4-BE49-F238E27FC236}">
                  <a16:creationId xmlns:a16="http://schemas.microsoft.com/office/drawing/2014/main" id="{61B5B797-90A4-D42E-0E3F-AB150127F8F4}"/>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12">
              <a:extLst>
                <a:ext uri="{FF2B5EF4-FFF2-40B4-BE49-F238E27FC236}">
                  <a16:creationId xmlns:a16="http://schemas.microsoft.com/office/drawing/2014/main" id="{BBFA6E7B-C90E-2F4B-A11E-549DCDD0E2B3}"/>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7" name="Group 46">
            <a:extLst>
              <a:ext uri="{FF2B5EF4-FFF2-40B4-BE49-F238E27FC236}">
                <a16:creationId xmlns:a16="http://schemas.microsoft.com/office/drawing/2014/main" id="{E3CB615F-5956-1F43-862B-BBD8F1F1D9E8}"/>
              </a:ext>
            </a:extLst>
          </p:cNvPr>
          <p:cNvGrpSpPr/>
          <p:nvPr/>
        </p:nvGrpSpPr>
        <p:grpSpPr>
          <a:xfrm>
            <a:off x="7083986" y="3400196"/>
            <a:ext cx="2028757" cy="2895825"/>
            <a:chOff x="1600200" y="914400"/>
            <a:chExt cx="4229100" cy="5638800"/>
          </a:xfrm>
        </p:grpSpPr>
        <p:pic>
          <p:nvPicPr>
            <p:cNvPr id="43" name="Picture 7">
              <a:extLst>
                <a:ext uri="{FF2B5EF4-FFF2-40B4-BE49-F238E27FC236}">
                  <a16:creationId xmlns:a16="http://schemas.microsoft.com/office/drawing/2014/main" id="{66F9D371-FEC6-BE70-766D-93FBD79B25C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00200" y="914400"/>
              <a:ext cx="42291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ectangle 4">
              <a:extLst>
                <a:ext uri="{FF2B5EF4-FFF2-40B4-BE49-F238E27FC236}">
                  <a16:creationId xmlns:a16="http://schemas.microsoft.com/office/drawing/2014/main" id="{0538C396-557B-8417-BE94-FEEAF8845638}"/>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5">
              <a:extLst>
                <a:ext uri="{FF2B5EF4-FFF2-40B4-BE49-F238E27FC236}">
                  <a16:creationId xmlns:a16="http://schemas.microsoft.com/office/drawing/2014/main" id="{A95FCBDF-76EB-4BCD-C045-C5962B1E6967}"/>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6">
              <a:extLst>
                <a:ext uri="{FF2B5EF4-FFF2-40B4-BE49-F238E27FC236}">
                  <a16:creationId xmlns:a16="http://schemas.microsoft.com/office/drawing/2014/main" id="{A6140B8D-6E92-5ACD-6EF9-761487ED26B6}"/>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91024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S. Elton – ecological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Elton (1927) </a:t>
            </a:r>
            <a:r>
              <a:rPr lang="en-US" sz="1600" b="0" i="1"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Animal Ecology</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148" name="Picture 4">
            <a:extLst>
              <a:ext uri="{FF2B5EF4-FFF2-40B4-BE49-F238E27FC236}">
                <a16:creationId xmlns:a16="http://schemas.microsoft.com/office/drawing/2014/main" id="{1DE23EBA-04D8-DD17-9020-33E598F3064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2466975" cy="185737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E8FAD3E4-1A6C-1D91-583F-F1FCC6D52EA4}"/>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Figure IV">
            <a:extLst>
              <a:ext uri="{FF2B5EF4-FFF2-40B4-BE49-F238E27FC236}">
                <a16:creationId xmlns:a16="http://schemas.microsoft.com/office/drawing/2014/main" id="{03187878-64F2-97D2-235D-6B0B82CCE91D}"/>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448800" y="2017577"/>
            <a:ext cx="1806277" cy="1145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E6CE7AA-BC37-9372-5A64-2E90B139A04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354398" y="1581658"/>
            <a:ext cx="4269060" cy="21623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DEE27A-A178-FE48-81E0-D43234333358}"/>
              </a:ext>
            </a:extLst>
          </p:cNvPr>
          <p:cNvSpPr/>
          <p:nvPr/>
        </p:nvSpPr>
        <p:spPr>
          <a:xfrm>
            <a:off x="5539666" y="1524000"/>
            <a:ext cx="4083792" cy="384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890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 Evelyn Hutchinson – fundamental vs realized niche and the problem of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Hutchinson (1957) Concluding remarks, Cold Spring Harbor Quant Biol 22: 415-27.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146" name="Picture 2">
            <a:extLst>
              <a:ext uri="{FF2B5EF4-FFF2-40B4-BE49-F238E27FC236}">
                <a16:creationId xmlns:a16="http://schemas.microsoft.com/office/drawing/2014/main" id="{8DB9BA69-BFFC-4A1C-8D90-8062D4B1CE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371788" cy="196640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9F96748-5C8D-9758-1A94-156ABEBEAA4D}"/>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a:extLst>
              <a:ext uri="{FF2B5EF4-FFF2-40B4-BE49-F238E27FC236}">
                <a16:creationId xmlns:a16="http://schemas.microsoft.com/office/drawing/2014/main" id="{997B8DDF-3EBD-7118-A338-CE614C4A06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54398" y="1581658"/>
            <a:ext cx="4269060" cy="432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552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Petr Keil</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875787"/>
            <a:ext cx="7124700" cy="5106425"/>
          </a:xfrm>
        </p:spPr>
        <p:txBody>
          <a:bodyPr>
            <a:normAutofit fontScale="77500" lnSpcReduction="20000"/>
          </a:bodyPr>
          <a:lstStyle/>
          <a:p>
            <a:pPr>
              <a:spcAft>
                <a:spcPts val="600"/>
              </a:spcAft>
            </a:pPr>
            <a:r>
              <a:rPr lang="en-US" dirty="0"/>
              <a:t>I come from the outside </a:t>
            </a:r>
          </a:p>
          <a:p>
            <a:pPr>
              <a:spcAft>
                <a:spcPts val="600"/>
              </a:spcAft>
            </a:pPr>
            <a:r>
              <a:rPr lang="en-US" dirty="0"/>
              <a:t>I have been doing macroecology for ~20 years, I still have limited idea about what is going on</a:t>
            </a:r>
          </a:p>
          <a:p>
            <a:pPr>
              <a:spcAft>
                <a:spcPts val="600"/>
              </a:spcAft>
            </a:pPr>
            <a:r>
              <a:rPr lang="en-US" dirty="0"/>
              <a:t>MSc </a:t>
            </a:r>
            <a:r>
              <a:rPr lang="cs-CZ" dirty="0"/>
              <a:t>in zoology and </a:t>
            </a:r>
            <a:r>
              <a:rPr lang="cs-CZ" dirty="0" err="1"/>
              <a:t>ecology</a:t>
            </a:r>
            <a:r>
              <a:rPr lang="cs-CZ" dirty="0"/>
              <a:t> </a:t>
            </a:r>
            <a:r>
              <a:rPr lang="cs-CZ" dirty="0" err="1"/>
              <a:t>at</a:t>
            </a:r>
            <a:r>
              <a:rPr lang="cs-CZ" dirty="0"/>
              <a:t> </a:t>
            </a:r>
            <a:r>
              <a:rPr lang="cs-CZ" b="1" dirty="0"/>
              <a:t>BF JČU</a:t>
            </a:r>
            <a:r>
              <a:rPr lang="en-US" b="1" dirty="0"/>
              <a:t> </a:t>
            </a:r>
            <a:r>
              <a:rPr lang="cs-CZ" dirty="0"/>
              <a:t>(České Budějovice)</a:t>
            </a:r>
          </a:p>
          <a:p>
            <a:pPr>
              <a:spcAft>
                <a:spcPts val="600"/>
              </a:spcAft>
            </a:pPr>
            <a:r>
              <a:rPr lang="cs-CZ" dirty="0"/>
              <a:t>2006-2010 - PhD in </a:t>
            </a:r>
            <a:r>
              <a:rPr lang="cs-CZ" dirty="0" err="1"/>
              <a:t>macroecology</a:t>
            </a:r>
            <a:r>
              <a:rPr lang="cs-CZ" dirty="0"/>
              <a:t> </a:t>
            </a:r>
            <a:r>
              <a:rPr lang="cs-CZ" dirty="0" err="1"/>
              <a:t>at</a:t>
            </a:r>
            <a:r>
              <a:rPr lang="cs-CZ" dirty="0"/>
              <a:t> </a:t>
            </a:r>
            <a:r>
              <a:rPr lang="cs-CZ" b="1" dirty="0" err="1"/>
              <a:t>PřF</a:t>
            </a:r>
            <a:r>
              <a:rPr lang="cs-CZ" b="1" dirty="0"/>
              <a:t> UK </a:t>
            </a:r>
            <a:r>
              <a:rPr lang="cs-CZ" dirty="0"/>
              <a:t>(Prof. David </a:t>
            </a:r>
            <a:r>
              <a:rPr lang="cs-CZ" dirty="0" err="1"/>
              <a:t>Storch</a:t>
            </a:r>
            <a:r>
              <a:rPr lang="cs-CZ" dirty="0"/>
              <a:t>)</a:t>
            </a:r>
          </a:p>
          <a:p>
            <a:pPr>
              <a:spcAft>
                <a:spcPts val="600"/>
              </a:spcAft>
            </a:pPr>
            <a:r>
              <a:rPr lang="cs-CZ" dirty="0"/>
              <a:t>2011-2014 - 3 </a:t>
            </a:r>
            <a:r>
              <a:rPr lang="cs-CZ" dirty="0" err="1"/>
              <a:t>years</a:t>
            </a:r>
            <a:r>
              <a:rPr lang="cs-CZ" dirty="0"/>
              <a:t> </a:t>
            </a:r>
            <a:r>
              <a:rPr lang="cs-CZ" dirty="0" err="1"/>
              <a:t>at</a:t>
            </a:r>
            <a:r>
              <a:rPr lang="cs-CZ" dirty="0"/>
              <a:t> </a:t>
            </a:r>
            <a:r>
              <a:rPr lang="cs-CZ" b="1" dirty="0" err="1"/>
              <a:t>Yale</a:t>
            </a:r>
            <a:r>
              <a:rPr lang="cs-CZ" b="1" dirty="0"/>
              <a:t> University</a:t>
            </a:r>
            <a:r>
              <a:rPr lang="cs-CZ" dirty="0"/>
              <a:t>, USA (Prof. Walter </a:t>
            </a:r>
            <a:r>
              <a:rPr lang="cs-CZ" dirty="0" err="1"/>
              <a:t>Jetz</a:t>
            </a:r>
            <a:r>
              <a:rPr lang="cs-CZ" dirty="0"/>
              <a:t>)</a:t>
            </a:r>
          </a:p>
          <a:p>
            <a:pPr>
              <a:spcAft>
                <a:spcPts val="600"/>
              </a:spcAft>
            </a:pPr>
            <a:r>
              <a:rPr lang="cs-CZ" dirty="0"/>
              <a:t>2015-2020 - 5 </a:t>
            </a:r>
            <a:r>
              <a:rPr lang="cs-CZ" dirty="0" err="1"/>
              <a:t>years</a:t>
            </a:r>
            <a:r>
              <a:rPr lang="cs-CZ" dirty="0"/>
              <a:t> </a:t>
            </a:r>
            <a:r>
              <a:rPr lang="cs-CZ" dirty="0" err="1"/>
              <a:t>at</a:t>
            </a:r>
            <a:r>
              <a:rPr lang="cs-CZ" dirty="0"/>
              <a:t> </a:t>
            </a:r>
            <a:r>
              <a:rPr lang="cs-CZ" b="1" dirty="0" err="1"/>
              <a:t>iDiv</a:t>
            </a:r>
            <a:r>
              <a:rPr lang="cs-CZ" dirty="0"/>
              <a:t> in </a:t>
            </a:r>
            <a:r>
              <a:rPr lang="cs-CZ" dirty="0" err="1"/>
              <a:t>Leipzig</a:t>
            </a:r>
            <a:r>
              <a:rPr lang="cs-CZ" dirty="0"/>
              <a:t>, Germany (Prof. Jonathan Chase)</a:t>
            </a:r>
          </a:p>
          <a:p>
            <a:pPr>
              <a:spcAft>
                <a:spcPts val="600"/>
              </a:spcAft>
            </a:pPr>
            <a:r>
              <a:rPr lang="cs-CZ" dirty="0"/>
              <a:t>At </a:t>
            </a:r>
            <a:r>
              <a:rPr lang="cs-CZ" b="1" dirty="0"/>
              <a:t>ČZU</a:t>
            </a:r>
            <a:r>
              <a:rPr lang="cs-CZ" dirty="0"/>
              <a:t> </a:t>
            </a:r>
            <a:r>
              <a:rPr lang="cs-CZ" dirty="0" err="1"/>
              <a:t>since</a:t>
            </a:r>
            <a:r>
              <a:rPr lang="cs-CZ" dirty="0"/>
              <a:t> </a:t>
            </a:r>
            <a:r>
              <a:rPr lang="cs-CZ" dirty="0" err="1"/>
              <a:t>fall</a:t>
            </a:r>
            <a:r>
              <a:rPr lang="cs-CZ" dirty="0"/>
              <a:t> 2020</a:t>
            </a:r>
          </a:p>
          <a:p>
            <a:pPr>
              <a:spcAft>
                <a:spcPts val="600"/>
              </a:spcAft>
            </a:pPr>
            <a:r>
              <a:rPr lang="cs-CZ" dirty="0" err="1"/>
              <a:t>Independently</a:t>
            </a:r>
            <a:r>
              <a:rPr lang="cs-CZ" dirty="0"/>
              <a:t> </a:t>
            </a:r>
            <a:r>
              <a:rPr lang="cs-CZ" dirty="0" err="1"/>
              <a:t>funded</a:t>
            </a:r>
            <a:r>
              <a:rPr lang="cs-CZ" dirty="0"/>
              <a:t> </a:t>
            </a:r>
            <a:r>
              <a:rPr lang="cs-CZ" dirty="0" err="1"/>
              <a:t>since</a:t>
            </a:r>
            <a:r>
              <a:rPr lang="cs-CZ" dirty="0"/>
              <a:t> </a:t>
            </a:r>
            <a:r>
              <a:rPr lang="cs-CZ" dirty="0" err="1"/>
              <a:t>January</a:t>
            </a:r>
            <a:r>
              <a:rPr lang="cs-CZ" dirty="0"/>
              <a:t> 2023</a:t>
            </a:r>
          </a:p>
          <a:p>
            <a:pPr>
              <a:spcAft>
                <a:spcPts val="600"/>
              </a:spcAft>
            </a:pPr>
            <a:endParaRPr lang="cs-CZ" dirty="0"/>
          </a:p>
          <a:p>
            <a:pPr>
              <a:spcAft>
                <a:spcPts val="600"/>
              </a:spcAft>
            </a:pPr>
            <a:r>
              <a:rPr lang="cs-CZ" dirty="0" err="1"/>
              <a:t>This</a:t>
            </a:r>
            <a:r>
              <a:rPr lang="cs-CZ" dirty="0"/>
              <a:t> </a:t>
            </a:r>
            <a:r>
              <a:rPr lang="cs-CZ" dirty="0" err="1"/>
              <a:t>course</a:t>
            </a:r>
            <a:r>
              <a:rPr lang="cs-CZ" dirty="0"/>
              <a:t> </a:t>
            </a:r>
            <a:r>
              <a:rPr lang="cs-CZ" dirty="0" err="1"/>
              <a:t>is</a:t>
            </a:r>
            <a:r>
              <a:rPr lang="cs-CZ" dirty="0"/>
              <a:t> </a:t>
            </a:r>
            <a:r>
              <a:rPr lang="cs-CZ" dirty="0" err="1"/>
              <a:t>tightly</a:t>
            </a:r>
            <a:r>
              <a:rPr lang="cs-CZ" dirty="0"/>
              <a:t> </a:t>
            </a:r>
            <a:r>
              <a:rPr lang="cs-CZ" dirty="0" err="1"/>
              <a:t>linked</a:t>
            </a:r>
            <a:r>
              <a:rPr lang="cs-CZ" dirty="0"/>
              <a:t> to </a:t>
            </a:r>
            <a:r>
              <a:rPr lang="en-US" dirty="0"/>
              <a:t>our</a:t>
            </a:r>
            <a:r>
              <a:rPr lang="cs-CZ" dirty="0"/>
              <a:t> </a:t>
            </a:r>
            <a:r>
              <a:rPr lang="cs-CZ" dirty="0" err="1"/>
              <a:t>research</a:t>
            </a:r>
            <a:endParaRPr lang="en-US" dirty="0"/>
          </a:p>
          <a:p>
            <a:pPr>
              <a:spcAft>
                <a:spcPts val="600"/>
              </a:spcAft>
            </a:pPr>
            <a:r>
              <a:rPr lang="en-US" dirty="0"/>
              <a:t>Stay tuned for jobs!</a:t>
            </a:r>
            <a:endParaRPr lang="cs-CZ" dirty="0"/>
          </a:p>
          <a:p>
            <a:pPr>
              <a:spcAft>
                <a:spcPts val="600"/>
              </a:spcAft>
            </a:pPr>
            <a:r>
              <a:rPr lang="cs-CZ" dirty="0" err="1"/>
              <a:t>We</a:t>
            </a:r>
            <a:r>
              <a:rPr lang="cs-CZ" dirty="0"/>
              <a:t> are </a:t>
            </a:r>
            <a:r>
              <a:rPr lang="cs-CZ" dirty="0" err="1"/>
              <a:t>looking</a:t>
            </a:r>
            <a:r>
              <a:rPr lang="cs-CZ" dirty="0"/>
              <a:t> </a:t>
            </a:r>
            <a:r>
              <a:rPr lang="cs-CZ" dirty="0" err="1"/>
              <a:t>for</a:t>
            </a:r>
            <a:r>
              <a:rPr lang="cs-CZ" dirty="0"/>
              <a:t> master and </a:t>
            </a:r>
            <a:r>
              <a:rPr lang="cs-CZ" dirty="0" err="1"/>
              <a:t>bachelor</a:t>
            </a:r>
            <a:r>
              <a:rPr lang="cs-CZ" dirty="0"/>
              <a:t> </a:t>
            </a:r>
            <a:r>
              <a:rPr lang="cs-CZ" dirty="0" err="1"/>
              <a:t>students</a:t>
            </a:r>
            <a:r>
              <a:rPr lang="cs-CZ" dirty="0"/>
              <a:t> </a:t>
            </a:r>
            <a:r>
              <a:rPr lang="en-US" dirty="0"/>
              <a:t>(supervised by me or our </a:t>
            </a:r>
            <a:r>
              <a:rPr lang="en-US" dirty="0" err="1"/>
              <a:t>taff</a:t>
            </a:r>
            <a:r>
              <a:rPr lang="en-US" dirty="0"/>
              <a:t>)</a:t>
            </a:r>
            <a:endParaRPr lang="cs-CZ" dirty="0"/>
          </a:p>
          <a:p>
            <a:pPr>
              <a:spcAft>
                <a:spcPts val="600"/>
              </a:spcAft>
            </a:pPr>
            <a:endParaRPr lang="cs-CZ" dirty="0"/>
          </a:p>
          <a:p>
            <a:pPr>
              <a:spcAft>
                <a:spcPts val="600"/>
              </a:spcAft>
            </a:pPr>
            <a:endParaRPr lang="en-US"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1026" name="Picture 2">
            <a:extLst>
              <a:ext uri="{FF2B5EF4-FFF2-40B4-BE49-F238E27FC236}">
                <a16:creationId xmlns:a16="http://schemas.microsoft.com/office/drawing/2014/main" id="{126FE9E7-5BCE-3DE6-1CEA-18649AB7F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648" y="3660199"/>
            <a:ext cx="3337322" cy="13961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ACR – Calls for 2023 announced | Faculty of Medicine ...">
            <a:extLst>
              <a:ext uri="{FF2B5EF4-FFF2-40B4-BE49-F238E27FC236}">
                <a16:creationId xmlns:a16="http://schemas.microsoft.com/office/drawing/2014/main" id="{CF0808E4-B2D5-88D5-C367-30794DD597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16" t="29953" r="12643" b="31292"/>
          <a:stretch/>
        </p:blipFill>
        <p:spPr bwMode="auto">
          <a:xfrm>
            <a:off x="9448800" y="3863534"/>
            <a:ext cx="2646608" cy="98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Frank Preston – the distribution of rarity, triphasic species</a:t>
            </a:r>
            <a:r>
              <a:rPr lang="en-US" dirty="0"/>
              <a:t>-area curve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Preston (1948) The Commonness, And Rarity, of Species. </a:t>
            </a:r>
            <a:r>
              <a:rPr lang="en-US" sz="1600" i="1" dirty="0">
                <a:solidFill>
                  <a:srgbClr val="23373B"/>
                </a:solidFill>
                <a:latin typeface="Arial" panose="020B0604020202020204" pitchFamily="34" charset="0"/>
                <a:ea typeface="Droid Sans Fallback" pitchFamily="2"/>
                <a:cs typeface="Arial" panose="020B0604020202020204" pitchFamily="34" charset="0"/>
              </a:rPr>
              <a:t>Ecology.</a:t>
            </a:r>
            <a:r>
              <a:rPr lang="en-US" sz="1600" dirty="0">
                <a:solidFill>
                  <a:srgbClr val="23373B"/>
                </a:solidFill>
                <a:latin typeface="Arial" panose="020B0604020202020204" pitchFamily="34" charset="0"/>
                <a:ea typeface="Droid Sans Fallback" pitchFamily="2"/>
                <a:cs typeface="Arial" panose="020B0604020202020204" pitchFamily="34" charset="0"/>
              </a:rPr>
              <a:t> </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2" name="Picture 2">
            <a:extLst>
              <a:ext uri="{FF2B5EF4-FFF2-40B4-BE49-F238E27FC236}">
                <a16:creationId xmlns:a16="http://schemas.microsoft.com/office/drawing/2014/main" id="{B05D77AF-FC27-BBFC-A5D4-4AE3DB46E4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02242"/>
            <a:ext cx="1666875"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590DA51D-55DD-C4E4-939E-627FFAC289BE}"/>
              </a:ext>
            </a:extLst>
          </p:cNvPr>
          <p:cNvSpPr/>
          <p:nvPr/>
        </p:nvSpPr>
        <p:spPr>
          <a:xfrm>
            <a:off x="723298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EC8338A-E434-45D7-2A94-8CC868BFCD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a:extLst>
              <a:ext uri="{FF2B5EF4-FFF2-40B4-BE49-F238E27FC236}">
                <a16:creationId xmlns:a16="http://schemas.microsoft.com/office/drawing/2014/main" id="{E8CACD70-E2B7-C04F-E84F-767B091DEEA0}"/>
              </a:ext>
            </a:extLst>
          </p:cNvPr>
          <p:cNvGrpSpPr/>
          <p:nvPr/>
        </p:nvGrpSpPr>
        <p:grpSpPr>
          <a:xfrm>
            <a:off x="3333429" y="1473347"/>
            <a:ext cx="2725952" cy="2173348"/>
            <a:chOff x="3540151" y="2118969"/>
            <a:chExt cx="3436888" cy="2643199"/>
          </a:xfrm>
        </p:grpSpPr>
        <p:pic>
          <p:nvPicPr>
            <p:cNvPr id="29" name="Picture 2" descr="Figure 1">
              <a:extLst>
                <a:ext uri="{FF2B5EF4-FFF2-40B4-BE49-F238E27FC236}">
                  <a16:creationId xmlns:a16="http://schemas.microsoft.com/office/drawing/2014/main" id="{567A2B13-4363-96CA-6EC7-4BAFFFDAADE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540151" y="2256532"/>
              <a:ext cx="3436888" cy="250563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56166AA-67F0-32E8-00CE-6970A64D5CA2}"/>
                </a:ext>
              </a:extLst>
            </p:cNvPr>
            <p:cNvSpPr txBox="1"/>
            <p:nvPr/>
          </p:nvSpPr>
          <p:spPr>
            <a:xfrm>
              <a:off x="4840181" y="2118969"/>
              <a:ext cx="1277326" cy="369332"/>
            </a:xfrm>
            <a:prstGeom prst="rect">
              <a:avLst/>
            </a:prstGeom>
            <a:solidFill>
              <a:schemeClr val="bg1"/>
            </a:solidFill>
          </p:spPr>
          <p:txBody>
            <a:bodyPr wrap="square" rtlCol="0">
              <a:spAutoFit/>
            </a:bodyPr>
            <a:lstStyle/>
            <a:p>
              <a:pPr algn="ctr"/>
              <a:r>
                <a:rPr lang="en-US" dirty="0"/>
                <a:t>Site</a:t>
              </a:r>
            </a:p>
          </p:txBody>
        </p:sp>
      </p:grpSp>
      <p:pic>
        <p:nvPicPr>
          <p:cNvPr id="34" name="Picture 33">
            <a:extLst>
              <a:ext uri="{FF2B5EF4-FFF2-40B4-BE49-F238E27FC236}">
                <a16:creationId xmlns:a16="http://schemas.microsoft.com/office/drawing/2014/main" id="{D4EC378F-3ACE-7705-62F2-701BFB122BE8}"/>
              </a:ext>
            </a:extLst>
          </p:cNvPr>
          <p:cNvPicPr>
            <a:picLocks noChangeAspect="1"/>
          </p:cNvPicPr>
          <p:nvPr/>
        </p:nvPicPr>
        <p:blipFill>
          <a:blip r:embed="rId5"/>
          <a:stretch>
            <a:fillRect/>
          </a:stretch>
        </p:blipFill>
        <p:spPr>
          <a:xfrm>
            <a:off x="6078752" y="1951387"/>
            <a:ext cx="3523424" cy="1658169"/>
          </a:xfrm>
          <a:prstGeom prst="rect">
            <a:avLst/>
          </a:prstGeom>
        </p:spPr>
      </p:pic>
      <p:sp>
        <p:nvSpPr>
          <p:cNvPr id="35" name="AutoShape 4" descr="Three phases of the species – area relationship on a log – log plot. Two lines are presented, an idealized empirical species – area relationship (solid line) and an upper bound on richness computed based on the abundance and size distribution of species ranges (dotted line). Empirical species – area relationships always have fewer species than the upper bound because no species is present at all points within its range. In Phase 1 of the empirical species – area relationship, there is a rapid increase in species with area as a consequence of individual sampling. In Phase 2, processes generating fractal- like distributions of species operate to produce power laws with slopes ( z exponents) that are relatively constant on a log – log scale and &lt; 1. At some point during Phase 3, plot area exceeds average range size for the first time ( A P &gt; A R ), the slope increases asymptotically to z = 1, and the empirical species – area relationship and the upper bound approach equality. ">
            <a:extLst>
              <a:ext uri="{FF2B5EF4-FFF2-40B4-BE49-F238E27FC236}">
                <a16:creationId xmlns:a16="http://schemas.microsoft.com/office/drawing/2014/main" id="{8BC79C63-C36B-BEBA-B30C-E119FD0D62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a:extLst>
              <a:ext uri="{FF2B5EF4-FFF2-40B4-BE49-F238E27FC236}">
                <a16:creationId xmlns:a16="http://schemas.microsoft.com/office/drawing/2014/main" id="{D3515840-5A3B-9837-6F2A-260ED4CC00F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34937" y="3734349"/>
            <a:ext cx="2898129" cy="2085426"/>
          </a:xfrm>
          <a:prstGeom prst="rect">
            <a:avLst/>
          </a:prstGeom>
        </p:spPr>
      </p:pic>
      <p:sp>
        <p:nvSpPr>
          <p:cNvPr id="38" name="TextBox 37">
            <a:extLst>
              <a:ext uri="{FF2B5EF4-FFF2-40B4-BE49-F238E27FC236}">
                <a16:creationId xmlns:a16="http://schemas.microsoft.com/office/drawing/2014/main" id="{D08FBE18-65FB-7A0E-AC0A-F2F2FEE9E6E2}"/>
              </a:ext>
            </a:extLst>
          </p:cNvPr>
          <p:cNvSpPr txBox="1"/>
          <p:nvPr/>
        </p:nvSpPr>
        <p:spPr>
          <a:xfrm>
            <a:off x="9333066" y="5425201"/>
            <a:ext cx="1513348"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Storch (2016) JVS</a:t>
            </a:r>
          </a:p>
        </p:txBody>
      </p:sp>
      <p:sp>
        <p:nvSpPr>
          <p:cNvPr id="39" name="Oval 38">
            <a:extLst>
              <a:ext uri="{FF2B5EF4-FFF2-40B4-BE49-F238E27FC236}">
                <a16:creationId xmlns:a16="http://schemas.microsoft.com/office/drawing/2014/main" id="{7C2D3225-4BCB-EA92-660A-AD6D3D163C39}"/>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558C5FB-1CAC-4713-26C7-0C1F8A06B63F}"/>
              </a:ext>
            </a:extLst>
          </p:cNvPr>
          <p:cNvSpPr txBox="1"/>
          <p:nvPr/>
        </p:nvSpPr>
        <p:spPr>
          <a:xfrm>
            <a:off x="1220482" y="3991773"/>
            <a:ext cx="445774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Preston laboratories, Pennsylvania, where he did research on glass.</a:t>
            </a:r>
          </a:p>
        </p:txBody>
      </p:sp>
    </p:spTree>
    <p:extLst>
      <p:ext uri="{BB962C8B-B14F-4D97-AF65-F5344CB8AC3E}">
        <p14:creationId xmlns:p14="http://schemas.microsoft.com/office/powerpoint/2010/main" val="389590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Robert MacArthur &amp; Edward O. Wilson – theory of island biogeography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41</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Macarthur &amp; Wilson (1967)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Theory of Island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194" name="Picture 2">
            <a:extLst>
              <a:ext uri="{FF2B5EF4-FFF2-40B4-BE49-F238E27FC236}">
                <a16:creationId xmlns:a16="http://schemas.microsoft.com/office/drawing/2014/main" id="{6714FD1D-362E-488F-083B-1C230004AA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3521879" cy="179772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F41FC0-DD8D-5DDC-B535-7AFAEC8C36F2}"/>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4822E228-B57C-56DF-9EF7-5F84B1B78AB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ED186D-A75D-892B-5DBB-40D5898C52B2}"/>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3E4EA0-59A5-305E-4136-592AB8116650}"/>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94BCA4-C2BA-9024-78EC-333CE11EC56C}"/>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439F3E-937A-F6A1-80CB-8650CD4AD8A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1E2736-5D9B-53CD-95E7-791D27B9802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B2144E3-C510-CBDD-FD08-FA46D2E72757}"/>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B61B1127-EA27-386A-A373-45D0A50D17F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6A0D1B7-0B7B-E684-1368-CC8644F8232C}"/>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0FA5D0A3-0392-D235-2695-9F8B277AF25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62312EB5-99E0-9AFC-BAA5-E5E50807203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3FBE757A-CC20-401E-6E6E-A4F5E6E6CA50}"/>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5E48DD7C-6662-6F77-BDAA-2B6C825FDD9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2480D4FC-916F-6A8F-4FA7-D8F35F43F1E0}"/>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1FA0924-0AA0-07ED-75AF-054EC3E1E03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931A228-2040-2646-EF75-F98CADC974A6}"/>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BA40EF2-5BEC-854D-335A-28CD183A8828}"/>
              </a:ext>
            </a:extLst>
          </p:cNvPr>
          <p:cNvSpPr/>
          <p:nvPr/>
        </p:nvSpPr>
        <p:spPr>
          <a:xfrm>
            <a:off x="8123572"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B3B8A59-D26F-7AC3-70D9-E668671EC3AE}"/>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2691D887-6BDB-CFD6-1F52-EACE829B408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3EBBA807-B29C-3C20-FBAA-FA5E0E4E685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196" name="Picture 4">
            <a:extLst>
              <a:ext uri="{FF2B5EF4-FFF2-40B4-BE49-F238E27FC236}">
                <a16:creationId xmlns:a16="http://schemas.microsoft.com/office/drawing/2014/main" id="{622D96CF-1A1B-C90E-EE75-E007CAE043D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64189" y="1514114"/>
            <a:ext cx="4260836" cy="407952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CBCFCAB-CD64-D85C-F481-5E3CB01BC232}"/>
              </a:ext>
            </a:extLst>
          </p:cNvPr>
          <p:cNvSpPr txBox="1"/>
          <p:nvPr/>
        </p:nvSpPr>
        <p:spPr>
          <a:xfrm>
            <a:off x="7325852" y="5325723"/>
            <a:ext cx="3186353"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Illustration: Corey J. A. Bradshaw</a:t>
            </a:r>
          </a:p>
        </p:txBody>
      </p:sp>
      <p:sp>
        <p:nvSpPr>
          <p:cNvPr id="30" name="Oval 29">
            <a:extLst>
              <a:ext uri="{FF2B5EF4-FFF2-40B4-BE49-F238E27FC236}">
                <a16:creationId xmlns:a16="http://schemas.microsoft.com/office/drawing/2014/main" id="{F0A4620C-21C2-3099-C6BE-93E2B03C4F0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93695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solidFill>
                  <a:schemeClr val="tx1"/>
                </a:solidFill>
              </a:rPr>
              <a:t>James H. Brown, Michael Rosenzweig, John Lawton – </a:t>
            </a:r>
            <a:r>
              <a:rPr lang="en-US" b="1" dirty="0">
                <a:solidFill>
                  <a:schemeClr val="tx1"/>
                </a:solidFill>
              </a:rPr>
              <a:t>macroecology</a:t>
            </a:r>
            <a:r>
              <a:rPr lang="en-US" dirty="0">
                <a:solidFill>
                  <a:schemeClr val="tx1"/>
                </a:solidFill>
              </a:rPr>
              <a:t> and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42</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337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7FCEAC60-A6B0-DD53-A67A-FC4066ACCED2}"/>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0D78CA46-B402-A60F-20B4-D3D759BB635B}"/>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3CC728-91DB-7FCC-007D-62F54B663B0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D68F6E-4767-12A9-A69F-B38851E0A9C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6E32C6-52C3-EE78-55F0-CAEA29DB259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EFAB7B-E320-0946-552A-E34C43B9422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9B3909-B5A7-895E-7A4E-A2EC0EAC54A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89507B0-91A8-AC28-550B-16C63CAC1DD5}"/>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F07EEDA5-3246-A977-2CF1-080CC5F425EB}"/>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066BB736-F751-A6D7-9E9C-0E45740A1AD5}"/>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534E839F-FA9A-C200-0AAC-CB2ED420A5E5}"/>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3DB99A97-E6DB-947B-0D97-B1F635E9013D}"/>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9ED6F84E-EECF-139C-7E3C-E398C43F39F6}"/>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CDBA9348-A1D5-B611-3B22-38669CC5288A}"/>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64ACB071-A57A-B5E8-88DA-013FCCCC66B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B8A46139-AB34-59A8-DFC7-3B76DDF6690E}"/>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116B755-3507-4210-8473-083AFC168A0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8CFB28EC-F808-5270-1022-AE776013D490}"/>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743D846-2FC2-44AE-9A07-DFD5F283F5E6}"/>
              </a:ext>
            </a:extLst>
          </p:cNvPr>
          <p:cNvSpPr/>
          <p:nvPr/>
        </p:nvSpPr>
        <p:spPr>
          <a:xfrm>
            <a:off x="8807723"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04A100A-5682-FD88-A7D9-67FE52277C7A}"/>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18F36854-7854-E942-6B86-9282F17CAF3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266" name="Picture 2" descr="Figure 1">
            <a:extLst>
              <a:ext uri="{FF2B5EF4-FFF2-40B4-BE49-F238E27FC236}">
                <a16:creationId xmlns:a16="http://schemas.microsoft.com/office/drawing/2014/main" id="{E16D36C8-D34A-3E3B-170A-7EC240678F1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34756" y="1510059"/>
            <a:ext cx="2601244" cy="48160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igure 1">
            <a:extLst>
              <a:ext uri="{FF2B5EF4-FFF2-40B4-BE49-F238E27FC236}">
                <a16:creationId xmlns:a16="http://schemas.microsoft.com/office/drawing/2014/main" id="{92E1663D-4BBA-E392-A1A5-0DEA5E1EAEE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477696" y="1901708"/>
            <a:ext cx="2333827" cy="170145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ndex.htm">
            <a:extLst>
              <a:ext uri="{FF2B5EF4-FFF2-40B4-BE49-F238E27FC236}">
                <a16:creationId xmlns:a16="http://schemas.microsoft.com/office/drawing/2014/main" id="{1BCCBF52-79D1-BE26-5B68-72B2712DF7B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47888" y="1514578"/>
            <a:ext cx="1070391" cy="1479493"/>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John Lawton (born September 24, 1943), British ecologist, educator | World  Biographical Encyclopedia">
            <a:extLst>
              <a:ext uri="{FF2B5EF4-FFF2-40B4-BE49-F238E27FC236}">
                <a16:creationId xmlns:a16="http://schemas.microsoft.com/office/drawing/2014/main" id="{922CBBB2-4B17-2400-49AA-6A7599FB6DB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18279" y="1514579"/>
            <a:ext cx="1198993" cy="1479492"/>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a:extLst>
              <a:ext uri="{FF2B5EF4-FFF2-40B4-BE49-F238E27FC236}">
                <a16:creationId xmlns:a16="http://schemas.microsoft.com/office/drawing/2014/main" id="{32161EBB-E27C-68BC-2C7F-2D46A2F3B4FE}"/>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890486"/>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Macroecology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Rosenzweig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Species diversity in space and time</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29" name="Picture 28">
            <a:extLst>
              <a:ext uri="{FF2B5EF4-FFF2-40B4-BE49-F238E27FC236}">
                <a16:creationId xmlns:a16="http://schemas.microsoft.com/office/drawing/2014/main" id="{37DB04CF-CA03-4B0F-885A-39AEE7E2A5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33499" y="1530770"/>
            <a:ext cx="1214389" cy="1455511"/>
          </a:xfrm>
          <a:prstGeom prst="rect">
            <a:avLst/>
          </a:prstGeom>
        </p:spPr>
      </p:pic>
      <p:sp>
        <p:nvSpPr>
          <p:cNvPr id="30" name="TextBox 29">
            <a:extLst>
              <a:ext uri="{FF2B5EF4-FFF2-40B4-BE49-F238E27FC236}">
                <a16:creationId xmlns:a16="http://schemas.microsoft.com/office/drawing/2014/main" id="{7CC07132-8E75-F4D7-1240-78DF804233AC}"/>
              </a:ext>
            </a:extLst>
          </p:cNvPr>
          <p:cNvSpPr txBox="1"/>
          <p:nvPr/>
        </p:nvSpPr>
        <p:spPr>
          <a:xfrm>
            <a:off x="1284690" y="3406095"/>
            <a:ext cx="3596785" cy="7987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Is ecology a mess or are there universal laws an patterns, like in physics?</a:t>
            </a:r>
          </a:p>
        </p:txBody>
      </p:sp>
    </p:spTree>
    <p:extLst>
      <p:ext uri="{BB962C8B-B14F-4D97-AF65-F5344CB8AC3E}">
        <p14:creationId xmlns:p14="http://schemas.microsoft.com/office/powerpoint/2010/main" val="4149213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Stephen P. Hubbell – neutral theory of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43</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Hubbell (2001)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Unified Neutral Theory of Biodiversity 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218" name="Picture 2" descr="Stephen P. Hubbell (@sphubbell) / Twitter">
            <a:extLst>
              <a:ext uri="{FF2B5EF4-FFF2-40B4-BE49-F238E27FC236}">
                <a16:creationId xmlns:a16="http://schemas.microsoft.com/office/drawing/2014/main" id="{39E3CA5A-AE40-F9B9-FDB1-9E24799B7BD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915727" cy="191572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0" name="Picture 4">
            <a:extLst>
              <a:ext uri="{FF2B5EF4-FFF2-40B4-BE49-F238E27FC236}">
                <a16:creationId xmlns:a16="http://schemas.microsoft.com/office/drawing/2014/main" id="{CAF8EBCE-1BCB-B3A3-5F3A-A8183467E83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687800" y="1595043"/>
            <a:ext cx="7602256" cy="2467105"/>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7BC12A81-5E77-032D-8E27-0B892EC803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a:extLst>
              <a:ext uri="{FF2B5EF4-FFF2-40B4-BE49-F238E27FC236}">
                <a16:creationId xmlns:a16="http://schemas.microsoft.com/office/drawing/2014/main" id="{79E30AEE-107A-D15A-8083-FA386F1B27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8226" y="3851604"/>
            <a:ext cx="2860563" cy="2058395"/>
          </a:xfrm>
          <a:prstGeom prst="rect">
            <a:avLst/>
          </a:prstGeom>
        </p:spPr>
      </p:pic>
    </p:spTree>
    <p:extLst>
      <p:ext uri="{BB962C8B-B14F-4D97-AF65-F5344CB8AC3E}">
        <p14:creationId xmlns:p14="http://schemas.microsoft.com/office/powerpoint/2010/main" val="3889154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Brown, West, </a:t>
            </a:r>
            <a:r>
              <a:rPr lang="en-US" dirty="0" err="1"/>
              <a:t>Gillooly</a:t>
            </a:r>
            <a:r>
              <a:rPr lang="en-US" dirty="0"/>
              <a:t>, </a:t>
            </a:r>
            <a:r>
              <a:rPr lang="en-US" dirty="0" err="1"/>
              <a:t>Enquist</a:t>
            </a:r>
            <a:r>
              <a:rPr lang="en-US" dirty="0"/>
              <a:t> </a:t>
            </a:r>
            <a:r>
              <a:rPr lang="en-US" dirty="0">
                <a:solidFill>
                  <a:schemeClr val="tx1"/>
                </a:solidFill>
              </a:rPr>
              <a:t>– metabolic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44</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65084"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1926D23-84B4-E77B-D463-CFC72FFCC2C6}"/>
              </a:ext>
            </a:extLst>
          </p:cNvPr>
          <p:cNvSpPr/>
          <p:nvPr/>
        </p:nvSpPr>
        <p:spPr>
          <a:xfrm>
            <a:off x="9508582"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a:extLst>
              <a:ext uri="{FF2B5EF4-FFF2-40B4-BE49-F238E27FC236}">
                <a16:creationId xmlns:a16="http://schemas.microsoft.com/office/drawing/2014/main" id="{EFA7B0AD-E849-892C-2267-C5F32CB9FBD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38498" y="1908725"/>
            <a:ext cx="1700818" cy="3741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4813BFB-D90E-60CE-BB90-72A4DD4A3D6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3877" y="1529550"/>
            <a:ext cx="2035323" cy="15304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6D611C-85C7-1701-E358-93E9F9E69D4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74666" y="1770428"/>
            <a:ext cx="3480181" cy="23444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8DC054EE-F984-A59E-D3A7-8575762C1BB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0857" y="4939970"/>
            <a:ext cx="3494707" cy="1549945"/>
          </a:xfrm>
          <a:prstGeom prst="rect">
            <a:avLst/>
          </a:prstGeom>
        </p:spPr>
      </p:pic>
      <p:sp>
        <p:nvSpPr>
          <p:cNvPr id="36" name="Arrow: Down 35">
            <a:extLst>
              <a:ext uri="{FF2B5EF4-FFF2-40B4-BE49-F238E27FC236}">
                <a16:creationId xmlns:a16="http://schemas.microsoft.com/office/drawing/2014/main" id="{3285BDC2-960A-8874-78C2-1F608DE561BD}"/>
              </a:ext>
            </a:extLst>
          </p:cNvPr>
          <p:cNvSpPr/>
          <p:nvPr/>
        </p:nvSpPr>
        <p:spPr>
          <a:xfrm>
            <a:off x="9468210" y="4083124"/>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CC53ABB1-89D4-1FBD-73B0-CED24126474A}"/>
              </a:ext>
            </a:extLst>
          </p:cNvPr>
          <p:cNvSpPr/>
          <p:nvPr/>
        </p:nvSpPr>
        <p:spPr>
          <a:xfrm rot="16200000">
            <a:off x="7175434" y="2733936"/>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82C1909-C71E-9E10-34CB-5CAB65F254CE}"/>
              </a:ext>
            </a:extLst>
          </p:cNvPr>
          <p:cNvSpPr txBox="1"/>
          <p:nvPr/>
        </p:nvSpPr>
        <p:spPr>
          <a:xfrm>
            <a:off x="4997813" y="1588009"/>
            <a:ext cx="1689886" cy="338554"/>
          </a:xfrm>
          <a:prstGeom prst="rect">
            <a:avLst/>
          </a:prstGeom>
          <a:noFill/>
        </p:spPr>
        <p:txBody>
          <a:bodyPr wrap="none" rtlCol="0">
            <a:spAutoFit/>
          </a:bodyPr>
          <a:lstStyle/>
          <a:p>
            <a:r>
              <a:rPr lang="en-US" sz="1600" dirty="0"/>
              <a:t>Fractal networks</a:t>
            </a:r>
          </a:p>
        </p:txBody>
      </p:sp>
      <p:sp>
        <p:nvSpPr>
          <p:cNvPr id="39" name="TextBox 38">
            <a:extLst>
              <a:ext uri="{FF2B5EF4-FFF2-40B4-BE49-F238E27FC236}">
                <a16:creationId xmlns:a16="http://schemas.microsoft.com/office/drawing/2014/main" id="{1B6589EA-35FE-D6D9-D015-0BD0645CA32C}"/>
              </a:ext>
            </a:extLst>
          </p:cNvPr>
          <p:cNvSpPr txBox="1"/>
          <p:nvPr/>
        </p:nvSpPr>
        <p:spPr>
          <a:xfrm>
            <a:off x="8016270" y="1589425"/>
            <a:ext cx="1755609" cy="338554"/>
          </a:xfrm>
          <a:prstGeom prst="rect">
            <a:avLst/>
          </a:prstGeom>
          <a:noFill/>
        </p:spPr>
        <p:txBody>
          <a:bodyPr wrap="none" rtlCol="0">
            <a:spAutoFit/>
          </a:bodyPr>
          <a:lstStyle/>
          <a:p>
            <a:r>
              <a:rPr lang="en-US" sz="1600" dirty="0"/>
              <a:t>Metabolic scaling</a:t>
            </a:r>
          </a:p>
        </p:txBody>
      </p:sp>
      <p:sp>
        <p:nvSpPr>
          <p:cNvPr id="40" name="TextBox 39">
            <a:extLst>
              <a:ext uri="{FF2B5EF4-FFF2-40B4-BE49-F238E27FC236}">
                <a16:creationId xmlns:a16="http://schemas.microsoft.com/office/drawing/2014/main" id="{FE490587-58A3-C83B-E4C5-B18D92035887}"/>
              </a:ext>
            </a:extLst>
          </p:cNvPr>
          <p:cNvSpPr txBox="1"/>
          <p:nvPr/>
        </p:nvSpPr>
        <p:spPr>
          <a:xfrm>
            <a:off x="7879999" y="4510654"/>
            <a:ext cx="2920992" cy="338554"/>
          </a:xfrm>
          <a:prstGeom prst="rect">
            <a:avLst/>
          </a:prstGeom>
          <a:noFill/>
        </p:spPr>
        <p:txBody>
          <a:bodyPr wrap="none" rtlCol="0">
            <a:spAutoFit/>
          </a:bodyPr>
          <a:lstStyle/>
          <a:p>
            <a:r>
              <a:rPr lang="en-US" sz="1600" dirty="0"/>
              <a:t>Spatial patterns of biodiversity</a:t>
            </a:r>
          </a:p>
        </p:txBody>
      </p:sp>
      <p:pic>
        <p:nvPicPr>
          <p:cNvPr id="42" name="Picture 41">
            <a:extLst>
              <a:ext uri="{FF2B5EF4-FFF2-40B4-BE49-F238E27FC236}">
                <a16:creationId xmlns:a16="http://schemas.microsoft.com/office/drawing/2014/main" id="{7DE45598-9E7F-E14C-BA74-3C37681C61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8913" y="1529550"/>
            <a:ext cx="1276954" cy="1530499"/>
          </a:xfrm>
          <a:prstGeom prst="rect">
            <a:avLst/>
          </a:prstGeom>
        </p:spPr>
      </p:pic>
    </p:spTree>
    <p:extLst>
      <p:ext uri="{BB962C8B-B14F-4D97-AF65-F5344CB8AC3E}">
        <p14:creationId xmlns:p14="http://schemas.microsoft.com/office/powerpoint/2010/main" val="1491616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John Harte – maximum entropy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338" name="Picture 2" descr="John Harte – rečník globálnej konferencie">
            <a:extLst>
              <a:ext uri="{FF2B5EF4-FFF2-40B4-BE49-F238E27FC236}">
                <a16:creationId xmlns:a16="http://schemas.microsoft.com/office/drawing/2014/main" id="{FC222153-6512-1FBF-F87B-430BB6617FA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28913" y="1524000"/>
            <a:ext cx="1743868" cy="1609724"/>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98" name="Picture 2">
            <a:extLst>
              <a:ext uri="{FF2B5EF4-FFF2-40B4-BE49-F238E27FC236}">
                <a16:creationId xmlns:a16="http://schemas.microsoft.com/office/drawing/2014/main" id="{CC535D94-D59A-7431-B27D-9C6C651E41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55802" y="1524000"/>
            <a:ext cx="3051530" cy="457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72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Rosemary Gillespie, Helene Morlon – evolutionary mechanisms, adaptive radiations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6" name="Picture 2" descr="Helene Morlon (@HMorlon) / X">
            <a:extLst>
              <a:ext uri="{FF2B5EF4-FFF2-40B4-BE49-F238E27FC236}">
                <a16:creationId xmlns:a16="http://schemas.microsoft.com/office/drawing/2014/main" id="{98B88685-6ED8-46FD-8569-907A3BD89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911" y="3508637"/>
            <a:ext cx="1882140" cy="1882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semary G. Gillespie | Research UC Berkeley">
            <a:extLst>
              <a:ext uri="{FF2B5EF4-FFF2-40B4-BE49-F238E27FC236}">
                <a16:creationId xmlns:a16="http://schemas.microsoft.com/office/drawing/2014/main" id="{D37699FB-1ECA-CB45-CE68-5CF1A06AD7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97" r="37088"/>
          <a:stretch/>
        </p:blipFill>
        <p:spPr bwMode="auto">
          <a:xfrm>
            <a:off x="1328911" y="1543614"/>
            <a:ext cx="1882141" cy="1805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E2DEF4F-0CCD-E30A-87B0-E22C5B08ED7D}"/>
              </a:ext>
            </a:extLst>
          </p:cNvPr>
          <p:cNvPicPr>
            <a:picLocks noChangeAspect="1"/>
          </p:cNvPicPr>
          <p:nvPr/>
        </p:nvPicPr>
        <p:blipFill>
          <a:blip r:embed="rId5"/>
          <a:stretch>
            <a:fillRect/>
          </a:stretch>
        </p:blipFill>
        <p:spPr>
          <a:xfrm>
            <a:off x="4289846" y="1917701"/>
            <a:ext cx="5178180" cy="3877176"/>
          </a:xfrm>
          <a:prstGeom prst="rect">
            <a:avLst/>
          </a:prstGeom>
        </p:spPr>
      </p:pic>
    </p:spTree>
    <p:extLst>
      <p:ext uri="{BB962C8B-B14F-4D97-AF65-F5344CB8AC3E}">
        <p14:creationId xmlns:p14="http://schemas.microsoft.com/office/powerpoint/2010/main" val="793264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Virginia Norwood – designed first multispectral scanner, LANDSAT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a:extLst>
              <a:ext uri="{FF2B5EF4-FFF2-40B4-BE49-F238E27FC236}">
                <a16:creationId xmlns:a16="http://schemas.microsoft.com/office/drawing/2014/main" id="{9BFF76E1-709B-2A38-D324-E368480C1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350" y="1695257"/>
            <a:ext cx="2715981" cy="34196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A3BA92F-27FB-8C36-F032-37DD9067C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1944" y="1685602"/>
            <a:ext cx="3419668" cy="341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778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Summary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a:solidFill>
            <a:schemeClr val="tx1"/>
          </a:solidFill>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0" name="Group 29">
            <a:extLst>
              <a:ext uri="{FF2B5EF4-FFF2-40B4-BE49-F238E27FC236}">
                <a16:creationId xmlns:a16="http://schemas.microsoft.com/office/drawing/2014/main" id="{5C54AFAB-F901-FA40-12A3-C050FA4EF2D9}"/>
              </a:ext>
            </a:extLst>
          </p:cNvPr>
          <p:cNvGrpSpPr/>
          <p:nvPr/>
        </p:nvGrpSpPr>
        <p:grpSpPr>
          <a:xfrm>
            <a:off x="666010" y="1990368"/>
            <a:ext cx="2722130" cy="3624091"/>
            <a:chOff x="666010" y="1990368"/>
            <a:chExt cx="2722130" cy="3624091"/>
          </a:xfrm>
        </p:grpSpPr>
        <p:pic>
          <p:nvPicPr>
            <p:cNvPr id="6"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0265CF1D-0361-50B1-681E-A3A3928159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2951" y="2670566"/>
              <a:ext cx="2715189" cy="135759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19D7181-8904-F9FB-A9BE-AA42CFD67434}"/>
                </a:ext>
              </a:extLst>
            </p:cNvPr>
            <p:cNvSpPr txBox="1"/>
            <p:nvPr/>
          </p:nvSpPr>
          <p:spPr>
            <a:xfrm>
              <a:off x="681565" y="1990368"/>
              <a:ext cx="2706575" cy="584775"/>
            </a:xfrm>
            <a:prstGeom prst="rect">
              <a:avLst/>
            </a:prstGeom>
            <a:noFill/>
          </p:spPr>
          <p:txBody>
            <a:bodyPr wrap="none" rtlCol="0">
              <a:spAutoFit/>
            </a:bodyPr>
            <a:lstStyle/>
            <a:p>
              <a:pPr algn="ctr"/>
              <a:r>
                <a:rPr lang="en-US" sz="1600" b="1" dirty="0"/>
                <a:t>The age of exploration</a:t>
              </a:r>
            </a:p>
            <a:p>
              <a:pPr algn="ctr"/>
              <a:r>
                <a:rPr lang="en-US" sz="1600" dirty="0"/>
                <a:t>Humboldt, Wallace, Darwin </a:t>
              </a:r>
            </a:p>
          </p:txBody>
        </p:sp>
        <p:pic>
          <p:nvPicPr>
            <p:cNvPr id="6146" name="Picture 2" descr="Latitudinal gradients in species diversity - Wikipedia">
              <a:extLst>
                <a:ext uri="{FF2B5EF4-FFF2-40B4-BE49-F238E27FC236}">
                  <a16:creationId xmlns:a16="http://schemas.microsoft.com/office/drawing/2014/main" id="{14895C66-9D09-BF0D-A393-DA9E8A6E6A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6010" y="4204934"/>
              <a:ext cx="2715190" cy="1409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252B341-4A08-1FF5-F2D5-C8B55FF2DD44}"/>
              </a:ext>
            </a:extLst>
          </p:cNvPr>
          <p:cNvGrpSpPr/>
          <p:nvPr/>
        </p:nvGrpSpPr>
        <p:grpSpPr>
          <a:xfrm>
            <a:off x="3884848" y="1944526"/>
            <a:ext cx="4107215" cy="4336368"/>
            <a:chOff x="3884848" y="1944526"/>
            <a:chExt cx="4107215" cy="4336368"/>
          </a:xfrm>
        </p:grpSpPr>
        <p:sp>
          <p:nvSpPr>
            <p:cNvPr id="32" name="TextBox 31">
              <a:extLst>
                <a:ext uri="{FF2B5EF4-FFF2-40B4-BE49-F238E27FC236}">
                  <a16:creationId xmlns:a16="http://schemas.microsoft.com/office/drawing/2014/main" id="{9A631348-1904-5A31-AD19-975A4F3F44ED}"/>
                </a:ext>
              </a:extLst>
            </p:cNvPr>
            <p:cNvSpPr txBox="1"/>
            <p:nvPr/>
          </p:nvSpPr>
          <p:spPr>
            <a:xfrm>
              <a:off x="4544412" y="1944526"/>
              <a:ext cx="2659703" cy="830997"/>
            </a:xfrm>
            <a:prstGeom prst="rect">
              <a:avLst/>
            </a:prstGeom>
            <a:noFill/>
          </p:spPr>
          <p:txBody>
            <a:bodyPr wrap="none" rtlCol="0">
              <a:spAutoFit/>
            </a:bodyPr>
            <a:lstStyle/>
            <a:p>
              <a:pPr algn="ctr"/>
              <a:r>
                <a:rPr lang="en-US" sz="1600" b="1" dirty="0"/>
                <a:t>Description of universal</a:t>
              </a:r>
            </a:p>
            <a:p>
              <a:pPr algn="ctr"/>
              <a:r>
                <a:rPr lang="en-US" sz="1600" b="1" dirty="0"/>
                <a:t>laws and patterns</a:t>
              </a:r>
            </a:p>
            <a:p>
              <a:pPr algn="ctr"/>
              <a:r>
                <a:rPr lang="en-US" sz="1600" dirty="0"/>
                <a:t>Arrhenius, Preston, Lawton</a:t>
              </a:r>
            </a:p>
          </p:txBody>
        </p:sp>
        <p:grpSp>
          <p:nvGrpSpPr>
            <p:cNvPr id="36" name="Group 35">
              <a:extLst>
                <a:ext uri="{FF2B5EF4-FFF2-40B4-BE49-F238E27FC236}">
                  <a16:creationId xmlns:a16="http://schemas.microsoft.com/office/drawing/2014/main" id="{F0272C24-F37C-E049-47E8-902CB42C67B9}"/>
                </a:ext>
              </a:extLst>
            </p:cNvPr>
            <p:cNvGrpSpPr/>
            <p:nvPr/>
          </p:nvGrpSpPr>
          <p:grpSpPr>
            <a:xfrm>
              <a:off x="4232762" y="2771630"/>
              <a:ext cx="3093090" cy="2342015"/>
              <a:chOff x="4067529" y="2785090"/>
              <a:chExt cx="3093090" cy="2342015"/>
            </a:xfrm>
          </p:grpSpPr>
          <p:pic>
            <p:nvPicPr>
              <p:cNvPr id="9" name="Picture 8">
                <a:extLst>
                  <a:ext uri="{FF2B5EF4-FFF2-40B4-BE49-F238E27FC236}">
                    <a16:creationId xmlns:a16="http://schemas.microsoft.com/office/drawing/2014/main" id="{964783DB-71CF-5167-083D-505EE53596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54167" y="2864046"/>
                <a:ext cx="2906452" cy="2091415"/>
              </a:xfrm>
              <a:prstGeom prst="rect">
                <a:avLst/>
              </a:prstGeom>
            </p:spPr>
          </p:pic>
          <p:sp>
            <p:nvSpPr>
              <p:cNvPr id="34" name="TextBox 33">
                <a:extLst>
                  <a:ext uri="{FF2B5EF4-FFF2-40B4-BE49-F238E27FC236}">
                    <a16:creationId xmlns:a16="http://schemas.microsoft.com/office/drawing/2014/main" id="{A41EED04-3F37-1DD4-CC63-C8407722335B}"/>
                  </a:ext>
                </a:extLst>
              </p:cNvPr>
              <p:cNvSpPr txBox="1"/>
              <p:nvPr/>
            </p:nvSpPr>
            <p:spPr>
              <a:xfrm>
                <a:off x="5250704" y="4788551"/>
                <a:ext cx="1005275" cy="338554"/>
              </a:xfrm>
              <a:prstGeom prst="rect">
                <a:avLst/>
              </a:prstGeom>
              <a:solidFill>
                <a:schemeClr val="bg1"/>
              </a:solidFill>
            </p:spPr>
            <p:txBody>
              <a:bodyPr wrap="none" rtlCol="0">
                <a:spAutoFit/>
              </a:bodyPr>
              <a:lstStyle/>
              <a:p>
                <a:r>
                  <a:rPr lang="en-US" sz="1600" dirty="0"/>
                  <a:t>Log Area</a:t>
                </a:r>
              </a:p>
            </p:txBody>
          </p:sp>
          <p:sp>
            <p:nvSpPr>
              <p:cNvPr id="35" name="TextBox 34">
                <a:extLst>
                  <a:ext uri="{FF2B5EF4-FFF2-40B4-BE49-F238E27FC236}">
                    <a16:creationId xmlns:a16="http://schemas.microsoft.com/office/drawing/2014/main" id="{F634205C-2585-0FB4-10F8-CDC895C8E559}"/>
                  </a:ext>
                </a:extLst>
              </p:cNvPr>
              <p:cNvSpPr txBox="1"/>
              <p:nvPr/>
            </p:nvSpPr>
            <p:spPr>
              <a:xfrm rot="16200000">
                <a:off x="3176259" y="3676360"/>
                <a:ext cx="2121093" cy="338554"/>
              </a:xfrm>
              <a:prstGeom prst="rect">
                <a:avLst/>
              </a:prstGeom>
              <a:solidFill>
                <a:schemeClr val="bg1"/>
              </a:solidFill>
            </p:spPr>
            <p:txBody>
              <a:bodyPr wrap="none" rtlCol="0">
                <a:spAutoFit/>
              </a:bodyPr>
              <a:lstStyle/>
              <a:p>
                <a:r>
                  <a:rPr lang="en-US" sz="1600" dirty="0"/>
                  <a:t>Log Species diversity</a:t>
                </a:r>
              </a:p>
            </p:txBody>
          </p:sp>
        </p:grpSp>
        <p:sp>
          <p:nvSpPr>
            <p:cNvPr id="37" name="TextBox 36">
              <a:extLst>
                <a:ext uri="{FF2B5EF4-FFF2-40B4-BE49-F238E27FC236}">
                  <a16:creationId xmlns:a16="http://schemas.microsoft.com/office/drawing/2014/main" id="{5A51BFF4-A2A0-76F0-69F4-6E5AD39846EB}"/>
                </a:ext>
              </a:extLst>
            </p:cNvPr>
            <p:cNvSpPr txBox="1"/>
            <p:nvPr/>
          </p:nvSpPr>
          <p:spPr>
            <a:xfrm>
              <a:off x="3884848" y="5203676"/>
              <a:ext cx="4107215" cy="1077218"/>
            </a:xfrm>
            <a:prstGeom prst="rect">
              <a:avLst/>
            </a:prstGeom>
            <a:noFill/>
          </p:spPr>
          <p:txBody>
            <a:bodyPr wrap="none" rtlCol="0">
              <a:spAutoFit/>
            </a:bodyPr>
            <a:lstStyle/>
            <a:p>
              <a:pPr algn="ctr"/>
              <a:r>
                <a:rPr lang="en-US" sz="1600" dirty="0"/>
                <a:t>Species-area relationship</a:t>
              </a:r>
            </a:p>
            <a:p>
              <a:pPr algn="ctr"/>
              <a:r>
                <a:rPr lang="en-US" sz="1600" dirty="0"/>
                <a:t>Latitudinal gradient of richness</a:t>
              </a:r>
            </a:p>
            <a:p>
              <a:pPr algn="ctr"/>
              <a:r>
                <a:rPr lang="en-US" sz="1600" dirty="0"/>
                <a:t>Distance decay of similarity of communities</a:t>
              </a:r>
            </a:p>
            <a:p>
              <a:pPr algn="ctr"/>
              <a:r>
                <a:rPr lang="en-US" sz="1600" dirty="0"/>
                <a:t>Species-abundance distributions</a:t>
              </a:r>
            </a:p>
          </p:txBody>
        </p:sp>
      </p:grpSp>
      <p:grpSp>
        <p:nvGrpSpPr>
          <p:cNvPr id="40" name="Group 39">
            <a:extLst>
              <a:ext uri="{FF2B5EF4-FFF2-40B4-BE49-F238E27FC236}">
                <a16:creationId xmlns:a16="http://schemas.microsoft.com/office/drawing/2014/main" id="{EC9C9B6E-4081-054F-FFF7-7C787412521E}"/>
              </a:ext>
            </a:extLst>
          </p:cNvPr>
          <p:cNvGrpSpPr/>
          <p:nvPr/>
        </p:nvGrpSpPr>
        <p:grpSpPr>
          <a:xfrm>
            <a:off x="7733047" y="1971401"/>
            <a:ext cx="4254166" cy="3193914"/>
            <a:chOff x="7733047" y="1971401"/>
            <a:chExt cx="4254166" cy="3193914"/>
          </a:xfrm>
        </p:grpSpPr>
        <p:pic>
          <p:nvPicPr>
            <p:cNvPr id="29" name="Picture 4">
              <a:extLst>
                <a:ext uri="{FF2B5EF4-FFF2-40B4-BE49-F238E27FC236}">
                  <a16:creationId xmlns:a16="http://schemas.microsoft.com/office/drawing/2014/main" id="{933E5DB2-52DC-B363-87FD-8DF517B5FE8A}"/>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733047" y="2628240"/>
              <a:ext cx="4254166" cy="138057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A873A81-F720-3AEA-CA22-C9D2FE385477}"/>
                </a:ext>
              </a:extLst>
            </p:cNvPr>
            <p:cNvSpPr txBox="1"/>
            <p:nvPr/>
          </p:nvSpPr>
          <p:spPr>
            <a:xfrm>
              <a:off x="8993461" y="1971401"/>
              <a:ext cx="2190023" cy="584775"/>
            </a:xfrm>
            <a:prstGeom prst="rect">
              <a:avLst/>
            </a:prstGeom>
            <a:noFill/>
          </p:spPr>
          <p:txBody>
            <a:bodyPr wrap="none" rtlCol="0">
              <a:spAutoFit/>
            </a:bodyPr>
            <a:lstStyle/>
            <a:p>
              <a:pPr algn="ctr"/>
              <a:r>
                <a:rPr lang="en-US" sz="1600" b="1" dirty="0"/>
                <a:t>The age of theories</a:t>
              </a:r>
            </a:p>
            <a:p>
              <a:pPr algn="ctr"/>
              <a:r>
                <a:rPr lang="en-US" sz="1600" dirty="0"/>
                <a:t>Hubbell, Brown, Harte</a:t>
              </a:r>
            </a:p>
          </p:txBody>
        </p:sp>
        <p:sp>
          <p:nvSpPr>
            <p:cNvPr id="38" name="TextBox 37">
              <a:extLst>
                <a:ext uri="{FF2B5EF4-FFF2-40B4-BE49-F238E27FC236}">
                  <a16:creationId xmlns:a16="http://schemas.microsoft.com/office/drawing/2014/main" id="{B962AFD8-3E44-6063-9204-09F5604C4B77}"/>
                </a:ext>
              </a:extLst>
            </p:cNvPr>
            <p:cNvSpPr txBox="1"/>
            <p:nvPr/>
          </p:nvSpPr>
          <p:spPr>
            <a:xfrm>
              <a:off x="8801202" y="4088097"/>
              <a:ext cx="2444901" cy="1077218"/>
            </a:xfrm>
            <a:prstGeom prst="rect">
              <a:avLst/>
            </a:prstGeom>
            <a:noFill/>
          </p:spPr>
          <p:txBody>
            <a:bodyPr wrap="none" rtlCol="0">
              <a:spAutoFit/>
            </a:bodyPr>
            <a:lstStyle/>
            <a:p>
              <a:pPr algn="ctr"/>
              <a:r>
                <a:rPr lang="en-US" sz="1600" dirty="0"/>
                <a:t>Niche theory</a:t>
              </a:r>
            </a:p>
            <a:p>
              <a:pPr algn="ctr"/>
              <a:r>
                <a:rPr lang="en-US" sz="1600" dirty="0"/>
                <a:t>Neutral theory</a:t>
              </a:r>
            </a:p>
            <a:p>
              <a:pPr algn="ctr"/>
              <a:r>
                <a:rPr lang="en-US" sz="1600" dirty="0"/>
                <a:t>Metabolic theory</a:t>
              </a:r>
            </a:p>
            <a:p>
              <a:pPr algn="ctr"/>
              <a:r>
                <a:rPr lang="en-US" sz="1600" dirty="0"/>
                <a:t>Maximum entropy theory</a:t>
              </a:r>
            </a:p>
          </p:txBody>
        </p:sp>
      </p:grpSp>
    </p:spTree>
    <p:extLst>
      <p:ext uri="{BB962C8B-B14F-4D97-AF65-F5344CB8AC3E}">
        <p14:creationId xmlns:p14="http://schemas.microsoft.com/office/powerpoint/2010/main" val="225324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604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GB" dirty="0">
                <a:solidFill>
                  <a:schemeClr val="tx1"/>
                </a:solidFill>
              </a:rPr>
              <a:t>MOBI </a:t>
            </a:r>
            <a:r>
              <a:rPr lang="cs-CZ" dirty="0" err="1">
                <a:solidFill>
                  <a:schemeClr val="tx1"/>
                </a:solidFill>
              </a:rPr>
              <a:t>Lab</a:t>
            </a:r>
            <a:r>
              <a:rPr lang="cs-CZ" dirty="0">
                <a:solidFill>
                  <a:schemeClr val="tx1"/>
                </a:solidFill>
              </a:rPr>
              <a:t> </a:t>
            </a:r>
            <a:r>
              <a:rPr lang="en-GB" dirty="0">
                <a:solidFill>
                  <a:schemeClr val="tx1"/>
                </a:solidFill>
              </a:rPr>
              <a:t>(Modelling of Biodiversity</a:t>
            </a:r>
            <a:r>
              <a:rPr lang="cs-CZ" dirty="0">
                <a:solidFill>
                  <a:schemeClr val="tx1"/>
                </a:solidFill>
              </a:rPr>
              <a:t> </a:t>
            </a:r>
            <a:r>
              <a:rPr lang="cs-CZ" dirty="0" err="1">
                <a:solidFill>
                  <a:schemeClr val="tx1"/>
                </a:solidFill>
              </a:rPr>
              <a:t>Laboratory</a:t>
            </a:r>
            <a:r>
              <a:rPr lang="en-GB" dirty="0">
                <a:solidFill>
                  <a:schemeClr val="tx1"/>
                </a:solidFill>
              </a:rPr>
              <a:t>) - </a:t>
            </a:r>
            <a:r>
              <a:rPr lang="cs-CZ" dirty="0">
                <a:hlinkClick r:id="rId3"/>
              </a:rPr>
              <a:t>https://petrkeil.github.io/</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054" name="Picture 30" descr="Faculty of Environmental Sciences CZU Prague">
            <a:extLst>
              <a:ext uri="{FF2B5EF4-FFF2-40B4-BE49-F238E27FC236}">
                <a16:creationId xmlns:a16="http://schemas.microsoft.com/office/drawing/2014/main" id="{50843679-7CD5-BB21-6C3A-AC199A27DE5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034496" y="1691368"/>
            <a:ext cx="3229970" cy="6266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A6F5071-4292-B4E3-48A7-0B1604E83EE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69075" y="681036"/>
            <a:ext cx="2874824" cy="1069318"/>
          </a:xfrm>
          <a:prstGeom prst="rect">
            <a:avLst/>
          </a:prstGeom>
        </p:spPr>
      </p:pic>
      <p:pic>
        <p:nvPicPr>
          <p:cNvPr id="6" name="Picture 5">
            <a:extLst>
              <a:ext uri="{FF2B5EF4-FFF2-40B4-BE49-F238E27FC236}">
                <a16:creationId xmlns:a16="http://schemas.microsoft.com/office/drawing/2014/main" id="{52AE4564-6697-D23A-59AE-61097A5ABBBF}"/>
              </a:ext>
            </a:extLst>
          </p:cNvPr>
          <p:cNvPicPr>
            <a:picLocks noChangeAspect="1"/>
          </p:cNvPicPr>
          <p:nvPr/>
        </p:nvPicPr>
        <p:blipFill>
          <a:blip r:embed="rId6"/>
          <a:stretch>
            <a:fillRect/>
          </a:stretch>
        </p:blipFill>
        <p:spPr>
          <a:xfrm>
            <a:off x="1294171" y="968746"/>
            <a:ext cx="6338801" cy="4979770"/>
          </a:xfrm>
          <a:prstGeom prst="rect">
            <a:avLst/>
          </a:prstGeom>
        </p:spPr>
      </p:pic>
      <p:sp>
        <p:nvSpPr>
          <p:cNvPr id="7" name="TextBox 6">
            <a:extLst>
              <a:ext uri="{FF2B5EF4-FFF2-40B4-BE49-F238E27FC236}">
                <a16:creationId xmlns:a16="http://schemas.microsoft.com/office/drawing/2014/main" id="{4574BD65-504E-9175-D4C8-99239ACF4511}"/>
              </a:ext>
            </a:extLst>
          </p:cNvPr>
          <p:cNvSpPr txBox="1"/>
          <p:nvPr/>
        </p:nvSpPr>
        <p:spPr>
          <a:xfrm>
            <a:off x="6944296" y="3511072"/>
            <a:ext cx="4822795" cy="369332"/>
          </a:xfrm>
          <a:prstGeom prst="rect">
            <a:avLst/>
          </a:prstGeom>
          <a:noFill/>
        </p:spPr>
        <p:txBody>
          <a:bodyPr wrap="none" rtlCol="0">
            <a:spAutoFit/>
          </a:bodyPr>
          <a:lstStyle/>
          <a:p>
            <a:r>
              <a:rPr lang="en-US" b="1" dirty="0">
                <a:solidFill>
                  <a:srgbClr val="FF0000"/>
                </a:solidFill>
              </a:rPr>
              <a:t>We are looking for BSc and MSc students!</a:t>
            </a:r>
          </a:p>
        </p:txBody>
      </p:sp>
    </p:spTree>
    <p:extLst>
      <p:ext uri="{BB962C8B-B14F-4D97-AF65-F5344CB8AC3E}">
        <p14:creationId xmlns:p14="http://schemas.microsoft.com/office/powerpoint/2010/main" val="545051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BEAST: </a:t>
            </a:r>
            <a:r>
              <a:rPr lang="en-US" dirty="0"/>
              <a:t>Global biodiversity dynamics across spatial and temporal scales (ERC)</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4" name="Picture 6">
            <a:extLst>
              <a:ext uri="{FF2B5EF4-FFF2-40B4-BE49-F238E27FC236}">
                <a16:creationId xmlns:a16="http://schemas.microsoft.com/office/drawing/2014/main" id="{450D4558-F95D-F5F5-3662-4211ED7D0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509" y="1469960"/>
            <a:ext cx="1262875" cy="1262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DEB99AC-4A4B-0BFD-A224-7CCF7D992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456" y="1469960"/>
            <a:ext cx="1262875" cy="12628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913F699-8B3D-F118-1DCF-3AABD6AD9E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4244" y="1469958"/>
            <a:ext cx="1262877" cy="126287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1FDEA83-BE39-FE16-54A2-49AF3AB44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7578" y="2700804"/>
            <a:ext cx="1262877" cy="126287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100B3B02-D5D8-1A9F-3182-8535B29817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4928" y="2729831"/>
            <a:ext cx="1233850" cy="12338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88CD542C-50DC-6D26-0606-61F4E5D1E8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3271" y="2730779"/>
            <a:ext cx="1233850" cy="123385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48A1A378-5EA5-0AE7-08F4-61B46B9CB7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75661" y="3890660"/>
            <a:ext cx="1233853" cy="123385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0C33FC1F-604D-D7D2-99E7-6C4EB95650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02978" y="3885862"/>
            <a:ext cx="1233850" cy="123385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C0A40F7B-C764-52FA-5E23-B9AA4F6EFD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2428" y="3876408"/>
            <a:ext cx="1233853" cy="12338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567E005-ACDD-282A-B657-5FD92E0997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382" y="638174"/>
            <a:ext cx="4799976" cy="339190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MOBI">
            <a:extLst>
              <a:ext uri="{FF2B5EF4-FFF2-40B4-BE49-F238E27FC236}">
                <a16:creationId xmlns:a16="http://schemas.microsoft.com/office/drawing/2014/main" id="{F7C52F9D-369A-0E84-8C4B-01EA6548A7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06844" y="3270310"/>
            <a:ext cx="4401278" cy="221897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5883EAF-25D2-CA72-D9F3-6ACE9C388281}"/>
              </a:ext>
            </a:extLst>
          </p:cNvPr>
          <p:cNvSpPr txBox="1"/>
          <p:nvPr/>
        </p:nvSpPr>
        <p:spPr>
          <a:xfrm>
            <a:off x="3048000" y="5414245"/>
            <a:ext cx="8639175" cy="646331"/>
          </a:xfrm>
          <a:prstGeom prst="rect">
            <a:avLst/>
          </a:prstGeom>
          <a:noFill/>
        </p:spPr>
        <p:txBody>
          <a:bodyPr wrap="square" rtlCol="0">
            <a:spAutoFit/>
          </a:bodyPr>
          <a:lstStyle/>
          <a:p>
            <a:r>
              <a:rPr lang="en-US" dirty="0"/>
              <a:t>Petr Keil, Francois Leroy, Flo Grattarola, Kaca </a:t>
            </a:r>
            <a:r>
              <a:rPr lang="en-US" dirty="0" err="1"/>
              <a:t>Tschernosterova</a:t>
            </a:r>
            <a:r>
              <a:rPr lang="en-US" dirty="0"/>
              <a:t>, Carmen Soria, Gabriel Ortega, Dani Mellado-Mansilla, Adam Ulicny, Mel </a:t>
            </a:r>
            <a:r>
              <a:rPr lang="en-US" dirty="0" err="1"/>
              <a:t>Tiejte</a:t>
            </a:r>
            <a:r>
              <a:rPr lang="en-US" dirty="0"/>
              <a:t> Ivo Kadlec</a:t>
            </a:r>
          </a:p>
        </p:txBody>
      </p:sp>
      <p:pic>
        <p:nvPicPr>
          <p:cNvPr id="1026" name="Picture 2">
            <a:extLst>
              <a:ext uri="{FF2B5EF4-FFF2-40B4-BE49-F238E27FC236}">
                <a16:creationId xmlns:a16="http://schemas.microsoft.com/office/drawing/2014/main" id="{A693C938-5EBF-738C-A642-F475884C572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33500" y="5100662"/>
            <a:ext cx="1151550" cy="115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672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GRACE: </a:t>
            </a:r>
            <a:r>
              <a:rPr lang="en-US" dirty="0"/>
              <a:t>300 years of change in Austrian and Czech grasslands (GACR + FWF)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descr="GRACE">
            <a:extLst>
              <a:ext uri="{FF2B5EF4-FFF2-40B4-BE49-F238E27FC236}">
                <a16:creationId xmlns:a16="http://schemas.microsoft.com/office/drawing/2014/main" id="{13A34538-A5CD-0ECC-1C8D-5EC3EC083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0658" y="3173544"/>
            <a:ext cx="3816605" cy="18987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80B5F3DC-B45B-3F53-2A61-009A872207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550" y="1458305"/>
            <a:ext cx="1518768" cy="1518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2C131F66-38E4-16EE-4C7E-F9079D9D33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550" y="4491859"/>
            <a:ext cx="1518768" cy="15187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Franz Essl ist Wissenschafter des Jahres 2022">
            <a:extLst>
              <a:ext uri="{FF2B5EF4-FFF2-40B4-BE49-F238E27FC236}">
                <a16:creationId xmlns:a16="http://schemas.microsoft.com/office/drawing/2014/main" id="{D4F29DB6-0372-DA15-AFB8-39CDA2178B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26" r="16173"/>
          <a:stretch/>
        </p:blipFill>
        <p:spPr bwMode="auto">
          <a:xfrm>
            <a:off x="2851308" y="2991254"/>
            <a:ext cx="1473971" cy="15021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tefan Dullinger">
            <a:extLst>
              <a:ext uri="{FF2B5EF4-FFF2-40B4-BE49-F238E27FC236}">
                <a16:creationId xmlns:a16="http://schemas.microsoft.com/office/drawing/2014/main" id="{D1B55CE9-59F9-ED3B-1495-8EB5EF0889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5496" y="1455676"/>
            <a:ext cx="1046932" cy="15121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CB167C6-750D-BD49-987B-A6303437BB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8363" y="2967794"/>
            <a:ext cx="1524065" cy="15240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01A33E9D-6E06-6EA3-9EF5-B4427C8C3F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0020" y="1456991"/>
            <a:ext cx="1562401" cy="15329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98BE638-AB04-0F61-AAF8-5288EF177B1F}"/>
              </a:ext>
            </a:extLst>
          </p:cNvPr>
          <p:cNvSpPr txBox="1"/>
          <p:nvPr/>
        </p:nvSpPr>
        <p:spPr>
          <a:xfrm>
            <a:off x="3352800" y="5042824"/>
            <a:ext cx="7827602" cy="646331"/>
          </a:xfrm>
          <a:prstGeom prst="rect">
            <a:avLst/>
          </a:prstGeom>
          <a:noFill/>
        </p:spPr>
        <p:txBody>
          <a:bodyPr wrap="square" rtlCol="0">
            <a:spAutoFit/>
          </a:bodyPr>
          <a:lstStyle/>
          <a:p>
            <a:r>
              <a:rPr lang="en-US" dirty="0"/>
              <a:t>Petr Keil, Adam T. Clark, Hana Skokanova, Franz Essl, Stefan Dullinger, Gabriele </a:t>
            </a:r>
            <a:r>
              <a:rPr lang="en-US" dirty="0" err="1"/>
              <a:t>Midolo</a:t>
            </a:r>
            <a:r>
              <a:rPr lang="en-US" dirty="0"/>
              <a:t>, &amp; team of field botanists</a:t>
            </a:r>
          </a:p>
        </p:txBody>
      </p:sp>
      <p:pic>
        <p:nvPicPr>
          <p:cNvPr id="1026" name="Picture 2" descr="Dariia BOROVYK | PhD Student | PhD student | Geobotany and ecology |  Research profile">
            <a:extLst>
              <a:ext uri="{FF2B5EF4-FFF2-40B4-BE49-F238E27FC236}">
                <a16:creationId xmlns:a16="http://schemas.microsoft.com/office/drawing/2014/main" id="{F8112A37-D805-B71B-36EC-A1F48BADF1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9190" y="2991253"/>
            <a:ext cx="1502118" cy="150211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ACR – Calls for 2023 announced | Faculty of Medicine ...">
            <a:extLst>
              <a:ext uri="{FF2B5EF4-FFF2-40B4-BE49-F238E27FC236}">
                <a16:creationId xmlns:a16="http://schemas.microsoft.com/office/drawing/2014/main" id="{8264082B-8975-9CAB-51FF-C68C3C97C4C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016" t="29953" r="12643" b="31292"/>
          <a:stretch/>
        </p:blipFill>
        <p:spPr bwMode="auto">
          <a:xfrm>
            <a:off x="6375043" y="1432568"/>
            <a:ext cx="2646608" cy="9894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ogos — FWF">
            <a:extLst>
              <a:ext uri="{FF2B5EF4-FFF2-40B4-BE49-F238E27FC236}">
                <a16:creationId xmlns:a16="http://schemas.microsoft.com/office/drawing/2014/main" id="{F0039549-51A4-580C-BF83-4050288E6F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5042" y="2763282"/>
            <a:ext cx="2790733" cy="41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59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Spatial ecology and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834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t>Do spatial ecology and macroecology even exist?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
        <p:nvSpPr>
          <p:cNvPr id="8" name="Content Placeholder 7">
            <a:extLst>
              <a:ext uri="{FF2B5EF4-FFF2-40B4-BE49-F238E27FC236}">
                <a16:creationId xmlns:a16="http://schemas.microsoft.com/office/drawing/2014/main" id="{D3DDB453-0AE6-6601-81AE-E11934C2962A}"/>
              </a:ext>
            </a:extLst>
          </p:cNvPr>
          <p:cNvSpPr>
            <a:spLocks noGrp="1"/>
          </p:cNvSpPr>
          <p:nvPr>
            <p:ph idx="1"/>
          </p:nvPr>
        </p:nvSpPr>
        <p:spPr>
          <a:xfrm>
            <a:off x="1343025" y="946163"/>
            <a:ext cx="8982075" cy="5265794"/>
          </a:xfrm>
        </p:spPr>
        <p:txBody>
          <a:bodyPr>
            <a:normAutofit fontScale="70000" lnSpcReduction="20000"/>
          </a:bodyPr>
          <a:lstStyle/>
          <a:p>
            <a:r>
              <a:rPr lang="en-US" dirty="0"/>
              <a:t>Spatial ecology</a:t>
            </a:r>
          </a:p>
          <a:p>
            <a:r>
              <a:rPr lang="en-US" dirty="0"/>
              <a:t>Macroecology</a:t>
            </a:r>
          </a:p>
          <a:p>
            <a:endParaRPr lang="en-US" dirty="0"/>
          </a:p>
          <a:p>
            <a:r>
              <a:rPr lang="en-US" dirty="0"/>
              <a:t>Geography</a:t>
            </a:r>
          </a:p>
          <a:p>
            <a:r>
              <a:rPr lang="en-US" dirty="0"/>
              <a:t>Biogeography</a:t>
            </a:r>
          </a:p>
          <a:p>
            <a:r>
              <a:rPr lang="en-US" dirty="0"/>
              <a:t>Biodiversity science</a:t>
            </a:r>
          </a:p>
          <a:p>
            <a:r>
              <a:rPr lang="en-US" dirty="0"/>
              <a:t>Ecosystem ecology</a:t>
            </a:r>
          </a:p>
          <a:p>
            <a:r>
              <a:rPr lang="en-US" dirty="0"/>
              <a:t>Conservation biology</a:t>
            </a:r>
          </a:p>
          <a:p>
            <a:r>
              <a:rPr lang="en-US" dirty="0" err="1"/>
              <a:t>Geostatistics</a:t>
            </a:r>
            <a:r>
              <a:rPr lang="en-US" dirty="0"/>
              <a:t>, spatial modelling</a:t>
            </a:r>
          </a:p>
          <a:p>
            <a:r>
              <a:rPr lang="en-US" dirty="0"/>
              <a:t>Remote sensing</a:t>
            </a:r>
            <a:endParaRPr lang="cs-CZ" dirty="0"/>
          </a:p>
          <a:p>
            <a:r>
              <a:rPr lang="cs-CZ" dirty="0" err="1"/>
              <a:t>Evolutionary</a:t>
            </a:r>
            <a:r>
              <a:rPr lang="cs-CZ" dirty="0"/>
              <a:t> biology</a:t>
            </a:r>
          </a:p>
          <a:p>
            <a:r>
              <a:rPr lang="cs-CZ" dirty="0"/>
              <a:t>Paleontology</a:t>
            </a:r>
            <a:endParaRPr lang="en-US" dirty="0"/>
          </a:p>
          <a:p>
            <a:endParaRPr lang="en-US" dirty="0"/>
          </a:p>
          <a:p>
            <a:r>
              <a:rPr lang="en-US" dirty="0"/>
              <a:t>Geographic Information Systems</a:t>
            </a:r>
          </a:p>
          <a:p>
            <a:r>
              <a:rPr lang="en-US" dirty="0"/>
              <a:t>Species Distribution Modelling</a:t>
            </a:r>
          </a:p>
          <a:p>
            <a:r>
              <a:rPr lang="en-US" dirty="0"/>
              <a:t>Spatial scale, grain, resolution, extent</a:t>
            </a:r>
          </a:p>
          <a:p>
            <a:r>
              <a:rPr lang="en-US" dirty="0"/>
              <a:t>Global, continental, regional, local</a:t>
            </a:r>
          </a:p>
          <a:p>
            <a:endParaRPr lang="en-US" dirty="0"/>
          </a:p>
        </p:txBody>
      </p:sp>
    </p:spTree>
    <p:extLst>
      <p:ext uri="{BB962C8B-B14F-4D97-AF65-F5344CB8AC3E}">
        <p14:creationId xmlns:p14="http://schemas.microsoft.com/office/powerpoint/2010/main" val="4214021671"/>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8782</TotalTime>
  <Words>3596</Words>
  <Application>Microsoft Office PowerPoint</Application>
  <PresentationFormat>Widescreen</PresentationFormat>
  <Paragraphs>497</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Spatial Ecology and Macroecology, Winter 2024/2025</vt:lpstr>
      <vt:lpstr>Course contents, conditions – 2025/2026</vt:lpstr>
      <vt:lpstr>Contacts and links</vt:lpstr>
      <vt:lpstr>Petr Keil</vt:lpstr>
      <vt:lpstr>MOBI Lab (Modelling of Biodiversity Laboratory) - https://petrkeil.github.io/</vt:lpstr>
      <vt:lpstr>BEAST: Global biodiversity dynamics across spatial and temporal scales (ERC)</vt:lpstr>
      <vt:lpstr>GRACE: 300 years of change in Austrian and Czech grasslands (GACR + FWF) </vt:lpstr>
      <vt:lpstr>Spatial ecology and macroecology?</vt:lpstr>
      <vt:lpstr>Do spatial ecology and macroecology even exist?</vt:lpstr>
      <vt:lpstr>Do spatial ecology and macroecology even exist?</vt:lpstr>
      <vt:lpstr>Societies, journals</vt:lpstr>
      <vt:lpstr>The currencies of macroecology and spatial ecology</vt:lpstr>
      <vt:lpstr>Species geographic distribution</vt:lpstr>
      <vt:lpstr>Species geographic range</vt:lpstr>
      <vt:lpstr>Species geographic range</vt:lpstr>
      <vt:lpstr>Species geographic distribution – occupancy or presence/absence</vt:lpstr>
      <vt:lpstr>Species abundance, population density</vt:lpstr>
      <vt:lpstr>Species composition</vt:lpstr>
      <vt:lpstr>Commonness and rarity</vt:lpstr>
      <vt:lpstr>Biodiversity </vt:lpstr>
      <vt:lpstr>Biodiversity </vt:lpstr>
      <vt:lpstr>Species richness = number of species</vt:lpstr>
      <vt:lpstr>Species richness = number of species</vt:lpstr>
      <vt:lpstr>Species richness = number of species</vt:lpstr>
      <vt:lpstr>Why should we care? Why does it matter?</vt:lpstr>
      <vt:lpstr>David Tilman – biodiversity and ecosystem functioning</vt:lpstr>
      <vt:lpstr>Culture, beauty, emotions, icons – Nature’s Contributions to People (NCP)</vt:lpstr>
      <vt:lpstr>Example big questions of macroecology</vt:lpstr>
      <vt:lpstr>Some big questions (a random selection)</vt:lpstr>
      <vt:lpstr>Brief history of macroecology and biogeography </vt:lpstr>
      <vt:lpstr>Alexander von Humboldt</vt:lpstr>
      <vt:lpstr>Alexander von Humboldt</vt:lpstr>
      <vt:lpstr>Alexander von Humboldt</vt:lpstr>
      <vt:lpstr>Alfred Russell Wallace – biogeographical regions</vt:lpstr>
      <vt:lpstr>Alfred Russell Wallace – biogeographical regions</vt:lpstr>
      <vt:lpstr>Charles Darwin – the idea of universal laws (the Entangled Bank)</vt:lpstr>
      <vt:lpstr>Olof Arrhenius –the larger the area the more species</vt:lpstr>
      <vt:lpstr>Charles S. Elton – ecological niche</vt:lpstr>
      <vt:lpstr>G. Evelyn Hutchinson – fundamental vs realized niche and the problem of rarity</vt:lpstr>
      <vt:lpstr>Frank Preston – the distribution of rarity, triphasic species-area curve</vt:lpstr>
      <vt:lpstr>Robert MacArthur &amp; Edward O. Wilson – theory of island biogeography</vt:lpstr>
      <vt:lpstr>James H. Brown, Michael Rosenzweig, John Lawton – macroecology and ecological patterns</vt:lpstr>
      <vt:lpstr>Stephen P. Hubbell – neutral theory of biodiversity</vt:lpstr>
      <vt:lpstr>Brown, West, Gillooly, Enquist – metabolic theory of ecology</vt:lpstr>
      <vt:lpstr>John Harte – maximum entropy theory of ecology</vt:lpstr>
      <vt:lpstr>Rosemary Gillespie, Helene Morlon – evolutionary mechanisms, adaptive radiations</vt:lpstr>
      <vt:lpstr>Virginia Norwood – designed first multispectral scanner, LANDSAT </vt:lpstr>
      <vt:lpstr>Summary</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567</cp:revision>
  <cp:lastPrinted>2022-01-20T14:55:36Z</cp:lastPrinted>
  <dcterms:created xsi:type="dcterms:W3CDTF">2021-11-22T08:31:33Z</dcterms:created>
  <dcterms:modified xsi:type="dcterms:W3CDTF">2025-09-29T06:29:38Z</dcterms:modified>
</cp:coreProperties>
</file>